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53"/>
  </p:notesMasterIdLst>
  <p:handoutMasterIdLst>
    <p:handoutMasterId r:id="rId54"/>
  </p:handoutMasterIdLst>
  <p:sldIdLst>
    <p:sldId id="4776" r:id="rId3"/>
    <p:sldId id="4800" r:id="rId4"/>
    <p:sldId id="4804" r:id="rId5"/>
    <p:sldId id="5011" r:id="rId6"/>
    <p:sldId id="5158" r:id="rId7"/>
    <p:sldId id="5220" r:id="rId8"/>
    <p:sldId id="5159" r:id="rId9"/>
    <p:sldId id="5221" r:id="rId10"/>
    <p:sldId id="5222" r:id="rId11"/>
    <p:sldId id="5252" r:id="rId12"/>
    <p:sldId id="5253" r:id="rId13"/>
    <p:sldId id="5254" r:id="rId14"/>
    <p:sldId id="5223" r:id="rId15"/>
    <p:sldId id="5224" r:id="rId16"/>
    <p:sldId id="5225" r:id="rId17"/>
    <p:sldId id="4752" r:id="rId18"/>
    <p:sldId id="5012" r:id="rId19"/>
    <p:sldId id="5195" r:id="rId20"/>
    <p:sldId id="5196" r:id="rId21"/>
    <p:sldId id="4802" r:id="rId22"/>
    <p:sldId id="5168" r:id="rId23"/>
    <p:sldId id="5227" r:id="rId24"/>
    <p:sldId id="5226" r:id="rId25"/>
    <p:sldId id="5177" r:id="rId26"/>
    <p:sldId id="5179" r:id="rId27"/>
    <p:sldId id="5228" r:id="rId28"/>
    <p:sldId id="5229" r:id="rId29"/>
    <p:sldId id="5230" r:id="rId30"/>
    <p:sldId id="5231" r:id="rId31"/>
    <p:sldId id="5232" r:id="rId32"/>
    <p:sldId id="5233" r:id="rId33"/>
    <p:sldId id="5234" r:id="rId34"/>
    <p:sldId id="5235" r:id="rId35"/>
    <p:sldId id="5236" r:id="rId36"/>
    <p:sldId id="5237" r:id="rId37"/>
    <p:sldId id="5238" r:id="rId38"/>
    <p:sldId id="5239" r:id="rId39"/>
    <p:sldId id="5240" r:id="rId40"/>
    <p:sldId id="5241" r:id="rId41"/>
    <p:sldId id="5242" r:id="rId42"/>
    <p:sldId id="5243" r:id="rId43"/>
    <p:sldId id="5246" r:id="rId44"/>
    <p:sldId id="5247" r:id="rId45"/>
    <p:sldId id="5248" r:id="rId46"/>
    <p:sldId id="5249" r:id="rId47"/>
    <p:sldId id="5250" r:id="rId48"/>
    <p:sldId id="5131" r:id="rId49"/>
    <p:sldId id="5184" r:id="rId50"/>
    <p:sldId id="5183" r:id="rId51"/>
    <p:sldId id="4777" r:id="rId52"/>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5381"/>
    <a:srgbClr val="27B6B9"/>
    <a:srgbClr val="FFC56C"/>
    <a:srgbClr val="A5A5A5"/>
    <a:srgbClr val="FFFFFF"/>
    <a:srgbClr val="29ABE2"/>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8" autoAdjust="0"/>
    <p:restoredTop sz="94322" autoAdjust="0"/>
  </p:normalViewPr>
  <p:slideViewPr>
    <p:cSldViewPr>
      <p:cViewPr varScale="1">
        <p:scale>
          <a:sx n="104" d="100"/>
          <a:sy n="104" d="100"/>
        </p:scale>
        <p:origin x="792" y="86"/>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10374"/>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charts/_rels/chart1.xml.rels><?xml version="1.0" encoding="UTF-8" standalone="yes"?>
<Relationships xmlns="http://schemas.openxmlformats.org/package/2006/relationships"><Relationship Id="rId3" Type="http://schemas.openxmlformats.org/officeDocument/2006/relationships/oleObject" Target="file:///D:\MyDoc\GitHub\PythonDataMiningonFinance\Ch14_CorrelationRegressionTimeseries\ROC.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Sheet1!$C$14</c:f>
              <c:strCache>
                <c:ptCount val="1"/>
                <c:pt idx="0">
                  <c:v>TPR</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Sheet1!$B$15:$B$19</c:f>
              <c:numCache>
                <c:formatCode>G/通用格式</c:formatCode>
                <c:ptCount val="5"/>
                <c:pt idx="0">
                  <c:v>1</c:v>
                </c:pt>
                <c:pt idx="1">
                  <c:v>0.625</c:v>
                </c:pt>
                <c:pt idx="2">
                  <c:v>0.25</c:v>
                </c:pt>
                <c:pt idx="3">
                  <c:v>0.125</c:v>
                </c:pt>
                <c:pt idx="4">
                  <c:v>0</c:v>
                </c:pt>
              </c:numCache>
            </c:numRef>
          </c:xVal>
          <c:yVal>
            <c:numRef>
              <c:f>Sheet1!$C$15:$C$19</c:f>
              <c:numCache>
                <c:formatCode>G/通用格式</c:formatCode>
                <c:ptCount val="5"/>
                <c:pt idx="0">
                  <c:v>1</c:v>
                </c:pt>
                <c:pt idx="1">
                  <c:v>0.91669999999999996</c:v>
                </c:pt>
                <c:pt idx="2">
                  <c:v>0.83330000000000004</c:v>
                </c:pt>
                <c:pt idx="3">
                  <c:v>0.66669999999999996</c:v>
                </c:pt>
                <c:pt idx="4">
                  <c:v>0</c:v>
                </c:pt>
              </c:numCache>
            </c:numRef>
          </c:yVal>
          <c:smooth val="1"/>
          <c:extLst>
            <c:ext xmlns:c16="http://schemas.microsoft.com/office/drawing/2014/chart" uri="{C3380CC4-5D6E-409C-BE32-E72D297353CC}">
              <c16:uniqueId val="{00000000-9DCE-4E33-9B4E-741424D4FABE}"/>
            </c:ext>
          </c:extLst>
        </c:ser>
        <c:dLbls>
          <c:showLegendKey val="0"/>
          <c:showVal val="0"/>
          <c:showCatName val="0"/>
          <c:showSerName val="0"/>
          <c:showPercent val="0"/>
          <c:showBubbleSize val="0"/>
        </c:dLbls>
        <c:axId val="817251279"/>
        <c:axId val="817251695"/>
      </c:scatterChart>
      <c:valAx>
        <c:axId val="817251279"/>
        <c:scaling>
          <c:orientation val="minMax"/>
          <c:max val="1"/>
        </c:scaling>
        <c:delete val="0"/>
        <c:axPos val="b"/>
        <c:majorGridlines>
          <c:spPr>
            <a:ln w="9525" cap="flat" cmpd="sng" algn="ctr">
              <a:solidFill>
                <a:schemeClr val="tx1">
                  <a:lumMod val="15000"/>
                  <a:lumOff val="85000"/>
                </a:schemeClr>
              </a:solidFill>
              <a:round/>
            </a:ln>
            <a:effectLst/>
          </c:spPr>
        </c:majorGridlines>
        <c:numFmt formatCode="G/通用格式"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817251695"/>
        <c:crosses val="autoZero"/>
        <c:crossBetween val="midCat"/>
      </c:valAx>
      <c:valAx>
        <c:axId val="817251695"/>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G/通用格式"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81725127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E2D0BF-044D-4AD8-81DC-CF6D497842CC}" type="doc">
      <dgm:prSet loTypeId="urn:microsoft.com/office/officeart/2009/3/layout/HorizontalOrganizationChart" loCatId="hierarchy" qsTypeId="urn:microsoft.com/office/officeart/2005/8/quickstyle/simple1" qsCatId="simple" csTypeId="urn:microsoft.com/office/officeart/2005/8/colors/accent0_1" csCatId="mainScheme" phldr="1"/>
      <dgm:spPr/>
      <dgm:t>
        <a:bodyPr/>
        <a:lstStyle/>
        <a:p>
          <a:endParaRPr lang="zh-CN" altLang="en-US"/>
        </a:p>
      </dgm:t>
    </dgm:pt>
    <dgm:pt modelId="{E4A5203F-DBD4-4A87-B7E4-D0A3AA8C8D56}">
      <dgm:prSet phldrT="[文本]" custT="1"/>
      <dgm:spPr/>
      <dgm:t>
        <a:bodyPr/>
        <a:lstStyle/>
        <a:p>
          <a:pPr algn="ctr"/>
          <a:r>
            <a:rPr lang="zh-CN" altLang="en-US" sz="1400" dirty="0"/>
            <a:t>综合案例</a:t>
          </a:r>
          <a:r>
            <a:rPr lang="en-US" altLang="zh-CN" sz="1400" dirty="0"/>
            <a:t>1</a:t>
          </a:r>
          <a:r>
            <a:rPr lang="zh-CN" altLang="en-US" sz="1400" dirty="0"/>
            <a:t>：信用卡虚假交易识别</a:t>
          </a:r>
        </a:p>
      </dgm:t>
    </dgm:pt>
    <dgm:pt modelId="{30D571ED-35AA-4B8F-A3E9-6DBD0D2D8450}" type="parTrans" cxnId="{5D9D4324-CC75-4F2D-9129-D9E0F6FCE0AF}">
      <dgm:prSet/>
      <dgm:spPr/>
      <dgm:t>
        <a:bodyPr/>
        <a:lstStyle/>
        <a:p>
          <a:pPr algn="ctr"/>
          <a:endParaRPr lang="zh-CN" altLang="en-US" sz="1400"/>
        </a:p>
      </dgm:t>
    </dgm:pt>
    <dgm:pt modelId="{7E81C3A6-D60F-42D3-85E9-975A707A9CDC}" type="sibTrans" cxnId="{5D9D4324-CC75-4F2D-9129-D9E0F6FCE0AF}">
      <dgm:prSet/>
      <dgm:spPr/>
      <dgm:t>
        <a:bodyPr/>
        <a:lstStyle/>
        <a:p>
          <a:pPr algn="ctr"/>
          <a:endParaRPr lang="zh-CN" altLang="en-US" sz="1400"/>
        </a:p>
      </dgm:t>
    </dgm:pt>
    <dgm:pt modelId="{76F2BDD8-091C-4010-9AFA-E77EE3B3BA8F}">
      <dgm:prSet phldrT="[文本]" custT="1"/>
      <dgm:spPr/>
      <dgm:t>
        <a:bodyPr/>
        <a:lstStyle/>
        <a:p>
          <a:pPr algn="ctr"/>
          <a:r>
            <a:rPr lang="zh-CN" altLang="en-US" sz="1400" dirty="0"/>
            <a:t>案例背景</a:t>
          </a:r>
        </a:p>
      </dgm:t>
    </dgm:pt>
    <dgm:pt modelId="{D8C5C1A9-35DF-463B-814C-07FDA483D0CF}" type="parTrans" cxnId="{2D37CA4D-8C91-4B1E-BB5F-E543D1A31B8E}">
      <dgm:prSet/>
      <dgm:spPr/>
      <dgm:t>
        <a:bodyPr/>
        <a:lstStyle/>
        <a:p>
          <a:pPr algn="ctr"/>
          <a:endParaRPr lang="zh-CN" altLang="en-US" sz="1400"/>
        </a:p>
      </dgm:t>
    </dgm:pt>
    <dgm:pt modelId="{E683723B-4672-4BC5-B1FB-5CA1780D37C9}" type="sibTrans" cxnId="{2D37CA4D-8C91-4B1E-BB5F-E543D1A31B8E}">
      <dgm:prSet/>
      <dgm:spPr/>
      <dgm:t>
        <a:bodyPr/>
        <a:lstStyle/>
        <a:p>
          <a:pPr algn="ctr"/>
          <a:endParaRPr lang="zh-CN" altLang="en-US" sz="1400"/>
        </a:p>
      </dgm:t>
    </dgm:pt>
    <dgm:pt modelId="{182A4AAD-F484-4659-B1DF-9AF542FEA4D5}">
      <dgm:prSet phldrT="[文本]" custT="1"/>
      <dgm:spPr/>
      <dgm:t>
        <a:bodyPr/>
        <a:lstStyle/>
        <a:p>
          <a:pPr algn="ctr"/>
          <a:r>
            <a:rPr lang="zh-CN" altLang="en-US" sz="1400" dirty="0"/>
            <a:t>数据概况</a:t>
          </a:r>
        </a:p>
      </dgm:t>
    </dgm:pt>
    <dgm:pt modelId="{413BC297-C7E1-4E80-AB0B-6BCF55478E36}" type="parTrans" cxnId="{AC937AD4-57C4-4A7F-891D-6E1571A385FA}">
      <dgm:prSet/>
      <dgm:spPr/>
      <dgm:t>
        <a:bodyPr/>
        <a:lstStyle/>
        <a:p>
          <a:pPr algn="ctr"/>
          <a:endParaRPr lang="zh-CN" altLang="en-US" sz="1400"/>
        </a:p>
      </dgm:t>
    </dgm:pt>
    <dgm:pt modelId="{DC198802-31DC-4D67-8944-17DA016ADBF0}" type="sibTrans" cxnId="{AC937AD4-57C4-4A7F-891D-6E1571A385FA}">
      <dgm:prSet/>
      <dgm:spPr/>
      <dgm:t>
        <a:bodyPr/>
        <a:lstStyle/>
        <a:p>
          <a:pPr algn="ctr"/>
          <a:endParaRPr lang="zh-CN" altLang="en-US" sz="1400"/>
        </a:p>
      </dgm:t>
    </dgm:pt>
    <dgm:pt modelId="{60F5C2D7-0238-4714-895B-065A5EC1C118}">
      <dgm:prSet custT="1"/>
      <dgm:spPr/>
      <dgm:t>
        <a:bodyPr/>
        <a:lstStyle/>
        <a:p>
          <a:pPr algn="ctr"/>
          <a:r>
            <a:rPr lang="zh-CN" altLang="en-US" sz="1400" dirty="0"/>
            <a:t>算法评价指标</a:t>
          </a:r>
        </a:p>
      </dgm:t>
    </dgm:pt>
    <dgm:pt modelId="{820631EB-5B85-4F15-AA05-4F5F9EAE4178}" type="parTrans" cxnId="{581B9F51-69C6-49AB-B713-47D87D4E2B9D}">
      <dgm:prSet/>
      <dgm:spPr/>
      <dgm:t>
        <a:bodyPr/>
        <a:lstStyle/>
        <a:p>
          <a:pPr algn="ctr"/>
          <a:endParaRPr lang="zh-CN" altLang="en-US" sz="1400"/>
        </a:p>
      </dgm:t>
    </dgm:pt>
    <dgm:pt modelId="{044D0BB3-1667-455A-B776-0ED7E12647B4}" type="sibTrans" cxnId="{581B9F51-69C6-49AB-B713-47D87D4E2B9D}">
      <dgm:prSet/>
      <dgm:spPr/>
      <dgm:t>
        <a:bodyPr/>
        <a:lstStyle/>
        <a:p>
          <a:pPr algn="ctr"/>
          <a:endParaRPr lang="zh-CN" altLang="en-US" sz="1400"/>
        </a:p>
      </dgm:t>
    </dgm:pt>
    <dgm:pt modelId="{0F9F1063-C634-4B65-B0CC-19A38171C6C5}">
      <dgm:prSet custT="1"/>
      <dgm:spPr/>
      <dgm:t>
        <a:bodyPr/>
        <a:lstStyle/>
        <a:p>
          <a:r>
            <a:rPr lang="zh-CN" altLang="en-US" sz="1400" b="0" dirty="0"/>
            <a:t>操作流程</a:t>
          </a:r>
        </a:p>
      </dgm:t>
    </dgm:pt>
    <dgm:pt modelId="{2D67297B-7021-4419-A64F-8D571D9490AD}" type="parTrans" cxnId="{EB4DCF81-3340-4C80-BF72-56A60137D020}">
      <dgm:prSet/>
      <dgm:spPr/>
      <dgm:t>
        <a:bodyPr/>
        <a:lstStyle/>
        <a:p>
          <a:endParaRPr lang="zh-CN" altLang="en-US" sz="1400"/>
        </a:p>
      </dgm:t>
    </dgm:pt>
    <dgm:pt modelId="{BB049046-FF9D-41E3-B081-17C8BF1FCB5F}" type="sibTrans" cxnId="{EB4DCF81-3340-4C80-BF72-56A60137D020}">
      <dgm:prSet/>
      <dgm:spPr/>
      <dgm:t>
        <a:bodyPr/>
        <a:lstStyle/>
        <a:p>
          <a:endParaRPr lang="zh-CN" altLang="en-US" sz="1400"/>
        </a:p>
      </dgm:t>
    </dgm:pt>
    <dgm:pt modelId="{8DBCD899-3590-4A6B-8A08-07C4CA24A8EA}" type="pres">
      <dgm:prSet presAssocID="{8EE2D0BF-044D-4AD8-81DC-CF6D497842CC}" presName="hierChild1" presStyleCnt="0">
        <dgm:presLayoutVars>
          <dgm:orgChart val="1"/>
          <dgm:chPref val="1"/>
          <dgm:dir/>
          <dgm:animOne val="branch"/>
          <dgm:animLvl val="lvl"/>
          <dgm:resizeHandles/>
        </dgm:presLayoutVars>
      </dgm:prSet>
      <dgm:spPr/>
    </dgm:pt>
    <dgm:pt modelId="{F431B1B7-CF7A-48A6-A067-A66738270CAE}" type="pres">
      <dgm:prSet presAssocID="{E4A5203F-DBD4-4A87-B7E4-D0A3AA8C8D56}" presName="hierRoot1" presStyleCnt="0">
        <dgm:presLayoutVars>
          <dgm:hierBranch val="init"/>
        </dgm:presLayoutVars>
      </dgm:prSet>
      <dgm:spPr/>
    </dgm:pt>
    <dgm:pt modelId="{CFEDBAE5-A3ED-4147-8F06-638BB7DA2D18}" type="pres">
      <dgm:prSet presAssocID="{E4A5203F-DBD4-4A87-B7E4-D0A3AA8C8D56}" presName="rootComposite1" presStyleCnt="0"/>
      <dgm:spPr/>
    </dgm:pt>
    <dgm:pt modelId="{B564643E-F665-48C5-AEDB-D3001A46DD23}" type="pres">
      <dgm:prSet presAssocID="{E4A5203F-DBD4-4A87-B7E4-D0A3AA8C8D56}" presName="rootText1" presStyleLbl="node0" presStyleIdx="0" presStyleCnt="1" custScaleX="64217">
        <dgm:presLayoutVars>
          <dgm:chPref val="3"/>
        </dgm:presLayoutVars>
      </dgm:prSet>
      <dgm:spPr/>
    </dgm:pt>
    <dgm:pt modelId="{D826AA87-433F-4C8F-963B-197DFC26BC61}" type="pres">
      <dgm:prSet presAssocID="{E4A5203F-DBD4-4A87-B7E4-D0A3AA8C8D56}" presName="rootConnector1" presStyleLbl="node1" presStyleIdx="0" presStyleCnt="0"/>
      <dgm:spPr/>
    </dgm:pt>
    <dgm:pt modelId="{BD71DF03-1C2A-423F-A12B-FC6ED5E00D53}" type="pres">
      <dgm:prSet presAssocID="{E4A5203F-DBD4-4A87-B7E4-D0A3AA8C8D56}" presName="hierChild2" presStyleCnt="0"/>
      <dgm:spPr/>
    </dgm:pt>
    <dgm:pt modelId="{D23074BD-5665-4A38-9A8A-89BAC68E81B9}" type="pres">
      <dgm:prSet presAssocID="{820631EB-5B85-4F15-AA05-4F5F9EAE4178}" presName="Name64" presStyleLbl="parChTrans1D2" presStyleIdx="0" presStyleCnt="4"/>
      <dgm:spPr/>
    </dgm:pt>
    <dgm:pt modelId="{E1E06D59-B667-4200-8B5F-95B5C0DBF4D0}" type="pres">
      <dgm:prSet presAssocID="{60F5C2D7-0238-4714-895B-065A5EC1C118}" presName="hierRoot2" presStyleCnt="0">
        <dgm:presLayoutVars>
          <dgm:hierBranch val="init"/>
        </dgm:presLayoutVars>
      </dgm:prSet>
      <dgm:spPr/>
    </dgm:pt>
    <dgm:pt modelId="{D1FA4987-00E2-41D2-86B9-D53BA33D9912}" type="pres">
      <dgm:prSet presAssocID="{60F5C2D7-0238-4714-895B-065A5EC1C118}" presName="rootComposite" presStyleCnt="0"/>
      <dgm:spPr/>
    </dgm:pt>
    <dgm:pt modelId="{2BAEBC5E-E1DD-4D8B-A540-1F25DA3D9770}" type="pres">
      <dgm:prSet presAssocID="{60F5C2D7-0238-4714-895B-065A5EC1C118}" presName="rootText" presStyleLbl="node2" presStyleIdx="0" presStyleCnt="4" custScaleX="84871">
        <dgm:presLayoutVars>
          <dgm:chPref val="3"/>
        </dgm:presLayoutVars>
      </dgm:prSet>
      <dgm:spPr/>
    </dgm:pt>
    <dgm:pt modelId="{8ABBEB89-F25C-42DF-8A42-BEA74C16264A}" type="pres">
      <dgm:prSet presAssocID="{60F5C2D7-0238-4714-895B-065A5EC1C118}" presName="rootConnector" presStyleLbl="node2" presStyleIdx="0" presStyleCnt="4"/>
      <dgm:spPr/>
    </dgm:pt>
    <dgm:pt modelId="{E8A78ACC-2B83-455F-B445-FB78D76A8691}" type="pres">
      <dgm:prSet presAssocID="{60F5C2D7-0238-4714-895B-065A5EC1C118}" presName="hierChild4" presStyleCnt="0"/>
      <dgm:spPr/>
    </dgm:pt>
    <dgm:pt modelId="{5D1EE02F-2B6C-4C39-A0A8-0D4B6D75AAF2}" type="pres">
      <dgm:prSet presAssocID="{60F5C2D7-0238-4714-895B-065A5EC1C118}" presName="hierChild5" presStyleCnt="0"/>
      <dgm:spPr/>
    </dgm:pt>
    <dgm:pt modelId="{E9874693-7EEC-4F53-9261-B538CABDECD5}" type="pres">
      <dgm:prSet presAssocID="{D8C5C1A9-35DF-463B-814C-07FDA483D0CF}" presName="Name64" presStyleLbl="parChTrans1D2" presStyleIdx="1" presStyleCnt="4"/>
      <dgm:spPr/>
    </dgm:pt>
    <dgm:pt modelId="{8B73B25F-BEE0-42C0-89BF-4B32420396F3}" type="pres">
      <dgm:prSet presAssocID="{76F2BDD8-091C-4010-9AFA-E77EE3B3BA8F}" presName="hierRoot2" presStyleCnt="0">
        <dgm:presLayoutVars>
          <dgm:hierBranch val="init"/>
        </dgm:presLayoutVars>
      </dgm:prSet>
      <dgm:spPr/>
    </dgm:pt>
    <dgm:pt modelId="{2BD3A828-B995-435B-92F7-EE8935584A12}" type="pres">
      <dgm:prSet presAssocID="{76F2BDD8-091C-4010-9AFA-E77EE3B3BA8F}" presName="rootComposite" presStyleCnt="0"/>
      <dgm:spPr/>
    </dgm:pt>
    <dgm:pt modelId="{593C3DA7-4AE4-42B8-8A3E-AC75BB737767}" type="pres">
      <dgm:prSet presAssocID="{76F2BDD8-091C-4010-9AFA-E77EE3B3BA8F}" presName="rootText" presStyleLbl="node2" presStyleIdx="1" presStyleCnt="4" custScaleX="84871">
        <dgm:presLayoutVars>
          <dgm:chPref val="3"/>
        </dgm:presLayoutVars>
      </dgm:prSet>
      <dgm:spPr/>
    </dgm:pt>
    <dgm:pt modelId="{BB2BD306-6410-4760-A73F-A6EAFB00DB45}" type="pres">
      <dgm:prSet presAssocID="{76F2BDD8-091C-4010-9AFA-E77EE3B3BA8F}" presName="rootConnector" presStyleLbl="node2" presStyleIdx="1" presStyleCnt="4"/>
      <dgm:spPr/>
    </dgm:pt>
    <dgm:pt modelId="{6D5CB2D6-2D97-48BF-AE7B-A84885FC963F}" type="pres">
      <dgm:prSet presAssocID="{76F2BDD8-091C-4010-9AFA-E77EE3B3BA8F}" presName="hierChild4" presStyleCnt="0"/>
      <dgm:spPr/>
    </dgm:pt>
    <dgm:pt modelId="{5E30A752-79FA-4368-8969-CF2FB5A0266E}" type="pres">
      <dgm:prSet presAssocID="{76F2BDD8-091C-4010-9AFA-E77EE3B3BA8F}" presName="hierChild5" presStyleCnt="0"/>
      <dgm:spPr/>
    </dgm:pt>
    <dgm:pt modelId="{56F53A5C-DED0-4239-AD4A-9FE33F1583FB}" type="pres">
      <dgm:prSet presAssocID="{413BC297-C7E1-4E80-AB0B-6BCF55478E36}" presName="Name64" presStyleLbl="parChTrans1D2" presStyleIdx="2" presStyleCnt="4"/>
      <dgm:spPr/>
    </dgm:pt>
    <dgm:pt modelId="{997A78B7-1A4C-45D8-9E74-9F0696247C3E}" type="pres">
      <dgm:prSet presAssocID="{182A4AAD-F484-4659-B1DF-9AF542FEA4D5}" presName="hierRoot2" presStyleCnt="0">
        <dgm:presLayoutVars>
          <dgm:hierBranch val="init"/>
        </dgm:presLayoutVars>
      </dgm:prSet>
      <dgm:spPr/>
    </dgm:pt>
    <dgm:pt modelId="{688E490C-E551-4257-ADFF-A24282E07EFA}" type="pres">
      <dgm:prSet presAssocID="{182A4AAD-F484-4659-B1DF-9AF542FEA4D5}" presName="rootComposite" presStyleCnt="0"/>
      <dgm:spPr/>
    </dgm:pt>
    <dgm:pt modelId="{B8026C15-A162-4DAD-B384-A20A4F768A9D}" type="pres">
      <dgm:prSet presAssocID="{182A4AAD-F484-4659-B1DF-9AF542FEA4D5}" presName="rootText" presStyleLbl="node2" presStyleIdx="2" presStyleCnt="4" custScaleX="84871">
        <dgm:presLayoutVars>
          <dgm:chPref val="3"/>
        </dgm:presLayoutVars>
      </dgm:prSet>
      <dgm:spPr/>
    </dgm:pt>
    <dgm:pt modelId="{95A2B754-E64C-4185-BF66-877941CB45CB}" type="pres">
      <dgm:prSet presAssocID="{182A4AAD-F484-4659-B1DF-9AF542FEA4D5}" presName="rootConnector" presStyleLbl="node2" presStyleIdx="2" presStyleCnt="4"/>
      <dgm:spPr/>
    </dgm:pt>
    <dgm:pt modelId="{AA30DB5F-1486-4790-AF60-67789A6CDBEE}" type="pres">
      <dgm:prSet presAssocID="{182A4AAD-F484-4659-B1DF-9AF542FEA4D5}" presName="hierChild4" presStyleCnt="0"/>
      <dgm:spPr/>
    </dgm:pt>
    <dgm:pt modelId="{66B6F359-303C-4F04-80B5-3104756F0AD6}" type="pres">
      <dgm:prSet presAssocID="{182A4AAD-F484-4659-B1DF-9AF542FEA4D5}" presName="hierChild5" presStyleCnt="0"/>
      <dgm:spPr/>
    </dgm:pt>
    <dgm:pt modelId="{1C862D77-49CB-4CC1-BB91-DCEDDABA8B4E}" type="pres">
      <dgm:prSet presAssocID="{2D67297B-7021-4419-A64F-8D571D9490AD}" presName="Name64" presStyleLbl="parChTrans1D2" presStyleIdx="3" presStyleCnt="4"/>
      <dgm:spPr/>
    </dgm:pt>
    <dgm:pt modelId="{C3250438-549C-4A1C-913A-1C3998192793}" type="pres">
      <dgm:prSet presAssocID="{0F9F1063-C634-4B65-B0CC-19A38171C6C5}" presName="hierRoot2" presStyleCnt="0">
        <dgm:presLayoutVars>
          <dgm:hierBranch val="init"/>
        </dgm:presLayoutVars>
      </dgm:prSet>
      <dgm:spPr/>
    </dgm:pt>
    <dgm:pt modelId="{7A1A3F9B-9B88-4B4E-8981-3D985872B437}" type="pres">
      <dgm:prSet presAssocID="{0F9F1063-C634-4B65-B0CC-19A38171C6C5}" presName="rootComposite" presStyleCnt="0"/>
      <dgm:spPr/>
    </dgm:pt>
    <dgm:pt modelId="{B299447A-D1A4-4A8F-A17A-7BACF00DBB57}" type="pres">
      <dgm:prSet presAssocID="{0F9F1063-C634-4B65-B0CC-19A38171C6C5}" presName="rootText" presStyleLbl="node2" presStyleIdx="3" presStyleCnt="4" custScaleX="84578">
        <dgm:presLayoutVars>
          <dgm:chPref val="3"/>
        </dgm:presLayoutVars>
      </dgm:prSet>
      <dgm:spPr/>
    </dgm:pt>
    <dgm:pt modelId="{C3E6544B-26AF-44A2-932C-884BC094339E}" type="pres">
      <dgm:prSet presAssocID="{0F9F1063-C634-4B65-B0CC-19A38171C6C5}" presName="rootConnector" presStyleLbl="node2" presStyleIdx="3" presStyleCnt="4"/>
      <dgm:spPr/>
    </dgm:pt>
    <dgm:pt modelId="{A6BBBDCB-7403-474E-86C9-EF861540A5C1}" type="pres">
      <dgm:prSet presAssocID="{0F9F1063-C634-4B65-B0CC-19A38171C6C5}" presName="hierChild4" presStyleCnt="0"/>
      <dgm:spPr/>
    </dgm:pt>
    <dgm:pt modelId="{8F12234D-2174-4C19-A9D7-E7F5B262473D}" type="pres">
      <dgm:prSet presAssocID="{0F9F1063-C634-4B65-B0CC-19A38171C6C5}" presName="hierChild5" presStyleCnt="0"/>
      <dgm:spPr/>
    </dgm:pt>
    <dgm:pt modelId="{35970FC8-A958-432F-A1A9-3E4E4C9E13DD}" type="pres">
      <dgm:prSet presAssocID="{E4A5203F-DBD4-4A87-B7E4-D0A3AA8C8D56}" presName="hierChild3" presStyleCnt="0"/>
      <dgm:spPr/>
    </dgm:pt>
  </dgm:ptLst>
  <dgm:cxnLst>
    <dgm:cxn modelId="{F9D44806-D8B5-4790-BF1C-910992D6BE02}" type="presOf" srcId="{E4A5203F-DBD4-4A87-B7E4-D0A3AA8C8D56}" destId="{B564643E-F665-48C5-AEDB-D3001A46DD23}" srcOrd="0" destOrd="0" presId="urn:microsoft.com/office/officeart/2009/3/layout/HorizontalOrganizationChart"/>
    <dgm:cxn modelId="{1F44660B-71A7-40A6-8866-FA9FA12C8B67}" type="presOf" srcId="{8EE2D0BF-044D-4AD8-81DC-CF6D497842CC}" destId="{8DBCD899-3590-4A6B-8A08-07C4CA24A8EA}" srcOrd="0" destOrd="0" presId="urn:microsoft.com/office/officeart/2009/3/layout/HorizontalOrganizationChart"/>
    <dgm:cxn modelId="{624B6613-7B3E-49EE-B460-3DFA25995AC9}" type="presOf" srcId="{820631EB-5B85-4F15-AA05-4F5F9EAE4178}" destId="{D23074BD-5665-4A38-9A8A-89BAC68E81B9}" srcOrd="0" destOrd="0" presId="urn:microsoft.com/office/officeart/2009/3/layout/HorizontalOrganizationChart"/>
    <dgm:cxn modelId="{7BA6B015-C788-4640-A85F-8D1ADB8CA1E1}" type="presOf" srcId="{E4A5203F-DBD4-4A87-B7E4-D0A3AA8C8D56}" destId="{D826AA87-433F-4C8F-963B-197DFC26BC61}" srcOrd="1" destOrd="0" presId="urn:microsoft.com/office/officeart/2009/3/layout/HorizontalOrganizationChart"/>
    <dgm:cxn modelId="{B338871A-D46D-4DAC-A761-11E007962196}" type="presOf" srcId="{D8C5C1A9-35DF-463B-814C-07FDA483D0CF}" destId="{E9874693-7EEC-4F53-9261-B538CABDECD5}" srcOrd="0" destOrd="0" presId="urn:microsoft.com/office/officeart/2009/3/layout/HorizontalOrganizationChart"/>
    <dgm:cxn modelId="{8DC33B1B-89B8-4B7E-B6E9-406FF4FF6AED}" type="presOf" srcId="{76F2BDD8-091C-4010-9AFA-E77EE3B3BA8F}" destId="{593C3DA7-4AE4-42B8-8A3E-AC75BB737767}" srcOrd="0" destOrd="0" presId="urn:microsoft.com/office/officeart/2009/3/layout/HorizontalOrganizationChart"/>
    <dgm:cxn modelId="{5D9D4324-CC75-4F2D-9129-D9E0F6FCE0AF}" srcId="{8EE2D0BF-044D-4AD8-81DC-CF6D497842CC}" destId="{E4A5203F-DBD4-4A87-B7E4-D0A3AA8C8D56}" srcOrd="0" destOrd="0" parTransId="{30D571ED-35AA-4B8F-A3E9-6DBD0D2D8450}" sibTransId="{7E81C3A6-D60F-42D3-85E9-975A707A9CDC}"/>
    <dgm:cxn modelId="{E09F3C32-38FB-4C26-B01A-091334ABD146}" type="presOf" srcId="{0F9F1063-C634-4B65-B0CC-19A38171C6C5}" destId="{C3E6544B-26AF-44A2-932C-884BC094339E}" srcOrd="1" destOrd="0" presId="urn:microsoft.com/office/officeart/2009/3/layout/HorizontalOrganizationChart"/>
    <dgm:cxn modelId="{A61A0743-5AEB-4239-94A7-B17AD7099522}" type="presOf" srcId="{60F5C2D7-0238-4714-895B-065A5EC1C118}" destId="{8ABBEB89-F25C-42DF-8A42-BEA74C16264A}" srcOrd="1" destOrd="0" presId="urn:microsoft.com/office/officeart/2009/3/layout/HorizontalOrganizationChart"/>
    <dgm:cxn modelId="{0BBE5F45-5A7E-435E-927A-2C89846B891A}" type="presOf" srcId="{0F9F1063-C634-4B65-B0CC-19A38171C6C5}" destId="{B299447A-D1A4-4A8F-A17A-7BACF00DBB57}" srcOrd="0" destOrd="0" presId="urn:microsoft.com/office/officeart/2009/3/layout/HorizontalOrganizationChart"/>
    <dgm:cxn modelId="{2D37CA4D-8C91-4B1E-BB5F-E543D1A31B8E}" srcId="{E4A5203F-DBD4-4A87-B7E4-D0A3AA8C8D56}" destId="{76F2BDD8-091C-4010-9AFA-E77EE3B3BA8F}" srcOrd="1" destOrd="0" parTransId="{D8C5C1A9-35DF-463B-814C-07FDA483D0CF}" sibTransId="{E683723B-4672-4BC5-B1FB-5CA1780D37C9}"/>
    <dgm:cxn modelId="{581B9F51-69C6-49AB-B713-47D87D4E2B9D}" srcId="{E4A5203F-DBD4-4A87-B7E4-D0A3AA8C8D56}" destId="{60F5C2D7-0238-4714-895B-065A5EC1C118}" srcOrd="0" destOrd="0" parTransId="{820631EB-5B85-4F15-AA05-4F5F9EAE4178}" sibTransId="{044D0BB3-1667-455A-B776-0ED7E12647B4}"/>
    <dgm:cxn modelId="{F37D6E58-475D-47B5-8934-DDB1F66F6B94}" type="presOf" srcId="{76F2BDD8-091C-4010-9AFA-E77EE3B3BA8F}" destId="{BB2BD306-6410-4760-A73F-A6EAFB00DB45}" srcOrd="1" destOrd="0" presId="urn:microsoft.com/office/officeart/2009/3/layout/HorizontalOrganizationChart"/>
    <dgm:cxn modelId="{EB4DCF81-3340-4C80-BF72-56A60137D020}" srcId="{E4A5203F-DBD4-4A87-B7E4-D0A3AA8C8D56}" destId="{0F9F1063-C634-4B65-B0CC-19A38171C6C5}" srcOrd="3" destOrd="0" parTransId="{2D67297B-7021-4419-A64F-8D571D9490AD}" sibTransId="{BB049046-FF9D-41E3-B081-17C8BF1FCB5F}"/>
    <dgm:cxn modelId="{92AF4691-D9C9-45B8-A8D6-ABEFEFD47969}" type="presOf" srcId="{182A4AAD-F484-4659-B1DF-9AF542FEA4D5}" destId="{B8026C15-A162-4DAD-B384-A20A4F768A9D}" srcOrd="0" destOrd="0" presId="urn:microsoft.com/office/officeart/2009/3/layout/HorizontalOrganizationChart"/>
    <dgm:cxn modelId="{6E03F6A0-BEB4-4E97-909C-C322C0E5BD99}" type="presOf" srcId="{413BC297-C7E1-4E80-AB0B-6BCF55478E36}" destId="{56F53A5C-DED0-4239-AD4A-9FE33F1583FB}" srcOrd="0" destOrd="0" presId="urn:microsoft.com/office/officeart/2009/3/layout/HorizontalOrganizationChart"/>
    <dgm:cxn modelId="{2A4967AC-B73A-4177-B8F4-958BF0FBDEFF}" type="presOf" srcId="{60F5C2D7-0238-4714-895B-065A5EC1C118}" destId="{2BAEBC5E-E1DD-4D8B-A540-1F25DA3D9770}" srcOrd="0" destOrd="0" presId="urn:microsoft.com/office/officeart/2009/3/layout/HorizontalOrganizationChart"/>
    <dgm:cxn modelId="{E4D968CF-41E0-4610-B01F-C9BC4ABC5305}" type="presOf" srcId="{182A4AAD-F484-4659-B1DF-9AF542FEA4D5}" destId="{95A2B754-E64C-4185-BF66-877941CB45CB}" srcOrd="1" destOrd="0" presId="urn:microsoft.com/office/officeart/2009/3/layout/HorizontalOrganizationChart"/>
    <dgm:cxn modelId="{AC937AD4-57C4-4A7F-891D-6E1571A385FA}" srcId="{E4A5203F-DBD4-4A87-B7E4-D0A3AA8C8D56}" destId="{182A4AAD-F484-4659-B1DF-9AF542FEA4D5}" srcOrd="2" destOrd="0" parTransId="{413BC297-C7E1-4E80-AB0B-6BCF55478E36}" sibTransId="{DC198802-31DC-4D67-8944-17DA016ADBF0}"/>
    <dgm:cxn modelId="{F525D6F0-DFB8-4F75-BCD6-1B64F5CFAFF3}" type="presOf" srcId="{2D67297B-7021-4419-A64F-8D571D9490AD}" destId="{1C862D77-49CB-4CC1-BB91-DCEDDABA8B4E}" srcOrd="0" destOrd="0" presId="urn:microsoft.com/office/officeart/2009/3/layout/HorizontalOrganizationChart"/>
    <dgm:cxn modelId="{FB56E3CE-EC0D-4683-976E-AD7EFE9862DA}" type="presParOf" srcId="{8DBCD899-3590-4A6B-8A08-07C4CA24A8EA}" destId="{F431B1B7-CF7A-48A6-A067-A66738270CAE}" srcOrd="0" destOrd="0" presId="urn:microsoft.com/office/officeart/2009/3/layout/HorizontalOrganizationChart"/>
    <dgm:cxn modelId="{7BB845FC-D435-457D-AF3B-7FF0E0BBD533}" type="presParOf" srcId="{F431B1B7-CF7A-48A6-A067-A66738270CAE}" destId="{CFEDBAE5-A3ED-4147-8F06-638BB7DA2D18}" srcOrd="0" destOrd="0" presId="urn:microsoft.com/office/officeart/2009/3/layout/HorizontalOrganizationChart"/>
    <dgm:cxn modelId="{9FADA890-0168-4C89-A2F0-A2EDE9D9FD55}" type="presParOf" srcId="{CFEDBAE5-A3ED-4147-8F06-638BB7DA2D18}" destId="{B564643E-F665-48C5-AEDB-D3001A46DD23}" srcOrd="0" destOrd="0" presId="urn:microsoft.com/office/officeart/2009/3/layout/HorizontalOrganizationChart"/>
    <dgm:cxn modelId="{32A8D45D-367D-432B-A0DA-278041443377}" type="presParOf" srcId="{CFEDBAE5-A3ED-4147-8F06-638BB7DA2D18}" destId="{D826AA87-433F-4C8F-963B-197DFC26BC61}" srcOrd="1" destOrd="0" presId="urn:microsoft.com/office/officeart/2009/3/layout/HorizontalOrganizationChart"/>
    <dgm:cxn modelId="{34C994CC-20CD-4651-A476-4F551B6E6D58}" type="presParOf" srcId="{F431B1B7-CF7A-48A6-A067-A66738270CAE}" destId="{BD71DF03-1C2A-423F-A12B-FC6ED5E00D53}" srcOrd="1" destOrd="0" presId="urn:microsoft.com/office/officeart/2009/3/layout/HorizontalOrganizationChart"/>
    <dgm:cxn modelId="{A190DAF3-A4EB-4626-819D-3951D74AD700}" type="presParOf" srcId="{BD71DF03-1C2A-423F-A12B-FC6ED5E00D53}" destId="{D23074BD-5665-4A38-9A8A-89BAC68E81B9}" srcOrd="0" destOrd="0" presId="urn:microsoft.com/office/officeart/2009/3/layout/HorizontalOrganizationChart"/>
    <dgm:cxn modelId="{291786DB-98C3-4841-913A-FA1DCE6324F1}" type="presParOf" srcId="{BD71DF03-1C2A-423F-A12B-FC6ED5E00D53}" destId="{E1E06D59-B667-4200-8B5F-95B5C0DBF4D0}" srcOrd="1" destOrd="0" presId="urn:microsoft.com/office/officeart/2009/3/layout/HorizontalOrganizationChart"/>
    <dgm:cxn modelId="{0AB83AFE-16C7-414E-91F5-83B5158A9555}" type="presParOf" srcId="{E1E06D59-B667-4200-8B5F-95B5C0DBF4D0}" destId="{D1FA4987-00E2-41D2-86B9-D53BA33D9912}" srcOrd="0" destOrd="0" presId="urn:microsoft.com/office/officeart/2009/3/layout/HorizontalOrganizationChart"/>
    <dgm:cxn modelId="{835CB783-1768-4966-9D22-D7BC053F46F0}" type="presParOf" srcId="{D1FA4987-00E2-41D2-86B9-D53BA33D9912}" destId="{2BAEBC5E-E1DD-4D8B-A540-1F25DA3D9770}" srcOrd="0" destOrd="0" presId="urn:microsoft.com/office/officeart/2009/3/layout/HorizontalOrganizationChart"/>
    <dgm:cxn modelId="{9BFE0AE2-31B1-4DA7-A782-B637EE112F44}" type="presParOf" srcId="{D1FA4987-00E2-41D2-86B9-D53BA33D9912}" destId="{8ABBEB89-F25C-42DF-8A42-BEA74C16264A}" srcOrd="1" destOrd="0" presId="urn:microsoft.com/office/officeart/2009/3/layout/HorizontalOrganizationChart"/>
    <dgm:cxn modelId="{5F6E40CE-A884-4D8E-9848-1042B978BE4D}" type="presParOf" srcId="{E1E06D59-B667-4200-8B5F-95B5C0DBF4D0}" destId="{E8A78ACC-2B83-455F-B445-FB78D76A8691}" srcOrd="1" destOrd="0" presId="urn:microsoft.com/office/officeart/2009/3/layout/HorizontalOrganizationChart"/>
    <dgm:cxn modelId="{EF29DBEC-A945-4BC5-8C53-1E893497ECB5}" type="presParOf" srcId="{E1E06D59-B667-4200-8B5F-95B5C0DBF4D0}" destId="{5D1EE02F-2B6C-4C39-A0A8-0D4B6D75AAF2}" srcOrd="2" destOrd="0" presId="urn:microsoft.com/office/officeart/2009/3/layout/HorizontalOrganizationChart"/>
    <dgm:cxn modelId="{4993CB29-B15A-4473-B1AF-4D64FD81FEA3}" type="presParOf" srcId="{BD71DF03-1C2A-423F-A12B-FC6ED5E00D53}" destId="{E9874693-7EEC-4F53-9261-B538CABDECD5}" srcOrd="2" destOrd="0" presId="urn:microsoft.com/office/officeart/2009/3/layout/HorizontalOrganizationChart"/>
    <dgm:cxn modelId="{B9D380EE-30FC-4705-A4ED-5A3CF703B45D}" type="presParOf" srcId="{BD71DF03-1C2A-423F-A12B-FC6ED5E00D53}" destId="{8B73B25F-BEE0-42C0-89BF-4B32420396F3}" srcOrd="3" destOrd="0" presId="urn:microsoft.com/office/officeart/2009/3/layout/HorizontalOrganizationChart"/>
    <dgm:cxn modelId="{F92BABA0-F86A-4265-AF54-2C9BF9882284}" type="presParOf" srcId="{8B73B25F-BEE0-42C0-89BF-4B32420396F3}" destId="{2BD3A828-B995-435B-92F7-EE8935584A12}" srcOrd="0" destOrd="0" presId="urn:microsoft.com/office/officeart/2009/3/layout/HorizontalOrganizationChart"/>
    <dgm:cxn modelId="{5DF12550-3FED-4C4D-ADEC-D566003FE19C}" type="presParOf" srcId="{2BD3A828-B995-435B-92F7-EE8935584A12}" destId="{593C3DA7-4AE4-42B8-8A3E-AC75BB737767}" srcOrd="0" destOrd="0" presId="urn:microsoft.com/office/officeart/2009/3/layout/HorizontalOrganizationChart"/>
    <dgm:cxn modelId="{F58A586C-DC1A-462B-A948-DB33E1F7B2F8}" type="presParOf" srcId="{2BD3A828-B995-435B-92F7-EE8935584A12}" destId="{BB2BD306-6410-4760-A73F-A6EAFB00DB45}" srcOrd="1" destOrd="0" presId="urn:microsoft.com/office/officeart/2009/3/layout/HorizontalOrganizationChart"/>
    <dgm:cxn modelId="{C013F672-64AB-4BF8-8462-3969ABBC00F5}" type="presParOf" srcId="{8B73B25F-BEE0-42C0-89BF-4B32420396F3}" destId="{6D5CB2D6-2D97-48BF-AE7B-A84885FC963F}" srcOrd="1" destOrd="0" presId="urn:microsoft.com/office/officeart/2009/3/layout/HorizontalOrganizationChart"/>
    <dgm:cxn modelId="{4B849C92-A1B1-4EF8-A051-3A4D5FCA4B36}" type="presParOf" srcId="{8B73B25F-BEE0-42C0-89BF-4B32420396F3}" destId="{5E30A752-79FA-4368-8969-CF2FB5A0266E}" srcOrd="2" destOrd="0" presId="urn:microsoft.com/office/officeart/2009/3/layout/HorizontalOrganizationChart"/>
    <dgm:cxn modelId="{EB5878B0-0659-49C4-B1AE-B140312BCCA3}" type="presParOf" srcId="{BD71DF03-1C2A-423F-A12B-FC6ED5E00D53}" destId="{56F53A5C-DED0-4239-AD4A-9FE33F1583FB}" srcOrd="4" destOrd="0" presId="urn:microsoft.com/office/officeart/2009/3/layout/HorizontalOrganizationChart"/>
    <dgm:cxn modelId="{9AFDA984-2200-43C9-AEE9-169CB36AD326}" type="presParOf" srcId="{BD71DF03-1C2A-423F-A12B-FC6ED5E00D53}" destId="{997A78B7-1A4C-45D8-9E74-9F0696247C3E}" srcOrd="5" destOrd="0" presId="urn:microsoft.com/office/officeart/2009/3/layout/HorizontalOrganizationChart"/>
    <dgm:cxn modelId="{3B6C964A-EE79-4ADC-B5F5-1D20C61BF57E}" type="presParOf" srcId="{997A78B7-1A4C-45D8-9E74-9F0696247C3E}" destId="{688E490C-E551-4257-ADFF-A24282E07EFA}" srcOrd="0" destOrd="0" presId="urn:microsoft.com/office/officeart/2009/3/layout/HorizontalOrganizationChart"/>
    <dgm:cxn modelId="{AA47C3F3-E025-414A-A2C2-425E4F80C995}" type="presParOf" srcId="{688E490C-E551-4257-ADFF-A24282E07EFA}" destId="{B8026C15-A162-4DAD-B384-A20A4F768A9D}" srcOrd="0" destOrd="0" presId="urn:microsoft.com/office/officeart/2009/3/layout/HorizontalOrganizationChart"/>
    <dgm:cxn modelId="{881FE91E-FEE4-437D-950F-38CE7BC0A032}" type="presParOf" srcId="{688E490C-E551-4257-ADFF-A24282E07EFA}" destId="{95A2B754-E64C-4185-BF66-877941CB45CB}" srcOrd="1" destOrd="0" presId="urn:microsoft.com/office/officeart/2009/3/layout/HorizontalOrganizationChart"/>
    <dgm:cxn modelId="{968CA732-83F0-4789-8F94-A1F342FFAA5E}" type="presParOf" srcId="{997A78B7-1A4C-45D8-9E74-9F0696247C3E}" destId="{AA30DB5F-1486-4790-AF60-67789A6CDBEE}" srcOrd="1" destOrd="0" presId="urn:microsoft.com/office/officeart/2009/3/layout/HorizontalOrganizationChart"/>
    <dgm:cxn modelId="{CB3AFE84-2842-44C5-8177-675F5726B031}" type="presParOf" srcId="{997A78B7-1A4C-45D8-9E74-9F0696247C3E}" destId="{66B6F359-303C-4F04-80B5-3104756F0AD6}" srcOrd="2" destOrd="0" presId="urn:microsoft.com/office/officeart/2009/3/layout/HorizontalOrganizationChart"/>
    <dgm:cxn modelId="{59F9A2FB-AEC7-4A46-8B92-47A11C05F5E4}" type="presParOf" srcId="{BD71DF03-1C2A-423F-A12B-FC6ED5E00D53}" destId="{1C862D77-49CB-4CC1-BB91-DCEDDABA8B4E}" srcOrd="6" destOrd="0" presId="urn:microsoft.com/office/officeart/2009/3/layout/HorizontalOrganizationChart"/>
    <dgm:cxn modelId="{59713250-05F8-4664-A309-4FF4A3592830}" type="presParOf" srcId="{BD71DF03-1C2A-423F-A12B-FC6ED5E00D53}" destId="{C3250438-549C-4A1C-913A-1C3998192793}" srcOrd="7" destOrd="0" presId="urn:microsoft.com/office/officeart/2009/3/layout/HorizontalOrganizationChart"/>
    <dgm:cxn modelId="{4A991670-B313-4A21-A19D-01187858DB03}" type="presParOf" srcId="{C3250438-549C-4A1C-913A-1C3998192793}" destId="{7A1A3F9B-9B88-4B4E-8981-3D985872B437}" srcOrd="0" destOrd="0" presId="urn:microsoft.com/office/officeart/2009/3/layout/HorizontalOrganizationChart"/>
    <dgm:cxn modelId="{40A821AA-E0B0-4CD6-B27F-09FD70D89F68}" type="presParOf" srcId="{7A1A3F9B-9B88-4B4E-8981-3D985872B437}" destId="{B299447A-D1A4-4A8F-A17A-7BACF00DBB57}" srcOrd="0" destOrd="0" presId="urn:microsoft.com/office/officeart/2009/3/layout/HorizontalOrganizationChart"/>
    <dgm:cxn modelId="{3D8DB519-C2FC-468B-AA41-1AF976818B94}" type="presParOf" srcId="{7A1A3F9B-9B88-4B4E-8981-3D985872B437}" destId="{C3E6544B-26AF-44A2-932C-884BC094339E}" srcOrd="1" destOrd="0" presId="urn:microsoft.com/office/officeart/2009/3/layout/HorizontalOrganizationChart"/>
    <dgm:cxn modelId="{F677C554-C374-49FE-90CB-B12CAEA929A4}" type="presParOf" srcId="{C3250438-549C-4A1C-913A-1C3998192793}" destId="{A6BBBDCB-7403-474E-86C9-EF861540A5C1}" srcOrd="1" destOrd="0" presId="urn:microsoft.com/office/officeart/2009/3/layout/HorizontalOrganizationChart"/>
    <dgm:cxn modelId="{1FC502CD-1242-4124-990E-05034C043306}" type="presParOf" srcId="{C3250438-549C-4A1C-913A-1C3998192793}" destId="{8F12234D-2174-4C19-A9D7-E7F5B262473D}" srcOrd="2" destOrd="0" presId="urn:microsoft.com/office/officeart/2009/3/layout/HorizontalOrganizationChart"/>
    <dgm:cxn modelId="{F6FF03CB-4C3B-46EE-81FB-D8DDE18D003B}" type="presParOf" srcId="{F431B1B7-CF7A-48A6-A067-A66738270CAE}" destId="{35970FC8-A958-432F-A1A9-3E4E4C9E13D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862D77-49CB-4CC1-BB91-DCEDDABA8B4E}">
      <dsp:nvSpPr>
        <dsp:cNvPr id="0" name=""/>
        <dsp:cNvSpPr/>
      </dsp:nvSpPr>
      <dsp:spPr>
        <a:xfrm>
          <a:off x="2602258" y="1892538"/>
          <a:ext cx="474411" cy="1529976"/>
        </a:xfrm>
        <a:custGeom>
          <a:avLst/>
          <a:gdLst/>
          <a:ahLst/>
          <a:cxnLst/>
          <a:rect l="0" t="0" r="0" b="0"/>
          <a:pathLst>
            <a:path>
              <a:moveTo>
                <a:pt x="0" y="0"/>
              </a:moveTo>
              <a:lnTo>
                <a:pt x="237205" y="0"/>
              </a:lnTo>
              <a:lnTo>
                <a:pt x="237205" y="1529976"/>
              </a:lnTo>
              <a:lnTo>
                <a:pt x="474411" y="1529976"/>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F53A5C-DED0-4239-AD4A-9FE33F1583FB}">
      <dsp:nvSpPr>
        <dsp:cNvPr id="0" name=""/>
        <dsp:cNvSpPr/>
      </dsp:nvSpPr>
      <dsp:spPr>
        <a:xfrm>
          <a:off x="2602258" y="1892538"/>
          <a:ext cx="474411" cy="509992"/>
        </a:xfrm>
        <a:custGeom>
          <a:avLst/>
          <a:gdLst/>
          <a:ahLst/>
          <a:cxnLst/>
          <a:rect l="0" t="0" r="0" b="0"/>
          <a:pathLst>
            <a:path>
              <a:moveTo>
                <a:pt x="0" y="0"/>
              </a:moveTo>
              <a:lnTo>
                <a:pt x="237205" y="0"/>
              </a:lnTo>
              <a:lnTo>
                <a:pt x="237205" y="509992"/>
              </a:lnTo>
              <a:lnTo>
                <a:pt x="474411" y="509992"/>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874693-7EEC-4F53-9261-B538CABDECD5}">
      <dsp:nvSpPr>
        <dsp:cNvPr id="0" name=""/>
        <dsp:cNvSpPr/>
      </dsp:nvSpPr>
      <dsp:spPr>
        <a:xfrm>
          <a:off x="2602258" y="1382545"/>
          <a:ext cx="474411" cy="509992"/>
        </a:xfrm>
        <a:custGeom>
          <a:avLst/>
          <a:gdLst/>
          <a:ahLst/>
          <a:cxnLst/>
          <a:rect l="0" t="0" r="0" b="0"/>
          <a:pathLst>
            <a:path>
              <a:moveTo>
                <a:pt x="0" y="509992"/>
              </a:moveTo>
              <a:lnTo>
                <a:pt x="237205" y="509992"/>
              </a:lnTo>
              <a:lnTo>
                <a:pt x="237205" y="0"/>
              </a:lnTo>
              <a:lnTo>
                <a:pt x="474411"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3074BD-5665-4A38-9A8A-89BAC68E81B9}">
      <dsp:nvSpPr>
        <dsp:cNvPr id="0" name=""/>
        <dsp:cNvSpPr/>
      </dsp:nvSpPr>
      <dsp:spPr>
        <a:xfrm>
          <a:off x="2602258" y="362561"/>
          <a:ext cx="474411" cy="1529976"/>
        </a:xfrm>
        <a:custGeom>
          <a:avLst/>
          <a:gdLst/>
          <a:ahLst/>
          <a:cxnLst/>
          <a:rect l="0" t="0" r="0" b="0"/>
          <a:pathLst>
            <a:path>
              <a:moveTo>
                <a:pt x="0" y="1529976"/>
              </a:moveTo>
              <a:lnTo>
                <a:pt x="237205" y="1529976"/>
              </a:lnTo>
              <a:lnTo>
                <a:pt x="237205" y="0"/>
              </a:lnTo>
              <a:lnTo>
                <a:pt x="474411"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64643E-F665-48C5-AEDB-D3001A46DD23}">
      <dsp:nvSpPr>
        <dsp:cNvPr id="0" name=""/>
        <dsp:cNvSpPr/>
      </dsp:nvSpPr>
      <dsp:spPr>
        <a:xfrm>
          <a:off x="1078995" y="1530799"/>
          <a:ext cx="1523263" cy="72347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综合案例</a:t>
          </a:r>
          <a:r>
            <a:rPr lang="en-US" altLang="zh-CN" sz="1400" kern="1200" dirty="0"/>
            <a:t>1</a:t>
          </a:r>
          <a:r>
            <a:rPr lang="zh-CN" altLang="en-US" sz="1400" kern="1200" dirty="0"/>
            <a:t>：信用卡虚假交易识别</a:t>
          </a:r>
        </a:p>
      </dsp:txBody>
      <dsp:txXfrm>
        <a:off x="1078995" y="1530799"/>
        <a:ext cx="1523263" cy="723477"/>
      </dsp:txXfrm>
    </dsp:sp>
    <dsp:sp modelId="{2BAEBC5E-E1DD-4D8B-A540-1F25DA3D9770}">
      <dsp:nvSpPr>
        <dsp:cNvPr id="0" name=""/>
        <dsp:cNvSpPr/>
      </dsp:nvSpPr>
      <dsp:spPr>
        <a:xfrm>
          <a:off x="3076669" y="822"/>
          <a:ext cx="2013188" cy="72347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算法评价指标</a:t>
          </a:r>
        </a:p>
      </dsp:txBody>
      <dsp:txXfrm>
        <a:off x="3076669" y="822"/>
        <a:ext cx="2013188" cy="723477"/>
      </dsp:txXfrm>
    </dsp:sp>
    <dsp:sp modelId="{593C3DA7-4AE4-42B8-8A3E-AC75BB737767}">
      <dsp:nvSpPr>
        <dsp:cNvPr id="0" name=""/>
        <dsp:cNvSpPr/>
      </dsp:nvSpPr>
      <dsp:spPr>
        <a:xfrm>
          <a:off x="3076669" y="1020807"/>
          <a:ext cx="2013188" cy="72347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案例背景</a:t>
          </a:r>
        </a:p>
      </dsp:txBody>
      <dsp:txXfrm>
        <a:off x="3076669" y="1020807"/>
        <a:ext cx="2013188" cy="723477"/>
      </dsp:txXfrm>
    </dsp:sp>
    <dsp:sp modelId="{B8026C15-A162-4DAD-B384-A20A4F768A9D}">
      <dsp:nvSpPr>
        <dsp:cNvPr id="0" name=""/>
        <dsp:cNvSpPr/>
      </dsp:nvSpPr>
      <dsp:spPr>
        <a:xfrm>
          <a:off x="3076669" y="2040791"/>
          <a:ext cx="2013188" cy="72347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数据概况</a:t>
          </a:r>
        </a:p>
      </dsp:txBody>
      <dsp:txXfrm>
        <a:off x="3076669" y="2040791"/>
        <a:ext cx="2013188" cy="723477"/>
      </dsp:txXfrm>
    </dsp:sp>
    <dsp:sp modelId="{B299447A-D1A4-4A8F-A17A-7BACF00DBB57}">
      <dsp:nvSpPr>
        <dsp:cNvPr id="0" name=""/>
        <dsp:cNvSpPr/>
      </dsp:nvSpPr>
      <dsp:spPr>
        <a:xfrm>
          <a:off x="3076669" y="3060775"/>
          <a:ext cx="2006237" cy="72347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kern="1200" dirty="0"/>
            <a:t>操作流程</a:t>
          </a:r>
        </a:p>
      </dsp:txBody>
      <dsp:txXfrm>
        <a:off x="3076669" y="3060775"/>
        <a:ext cx="2006237" cy="723477"/>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33311963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wmf>
</file>

<file path=ppt/media/image11.wmf>
</file>

<file path=ppt/media/image12.wmf>
</file>

<file path=ppt/media/image13.wmf>
</file>

<file path=ppt/media/image14.wmf>
</file>

<file path=ppt/media/image15.wmf>
</file>

<file path=ppt/media/image16.png>
</file>

<file path=ppt/media/image17.wmf>
</file>

<file path=ppt/media/image18.wmf>
</file>

<file path=ppt/media/image19.wmf>
</file>

<file path=ppt/media/image20.png>
</file>

<file path=ppt/media/image21.wmf>
</file>

<file path=ppt/media/image22.wmf>
</file>

<file path=ppt/media/image23.wmf>
</file>

<file path=ppt/media/image24.png>
</file>

<file path=ppt/media/image25.wmf>
</file>

<file path=ppt/media/image26.wmf>
</file>

<file path=ppt/media/image27.png>
</file>

<file path=ppt/media/image28.wmf>
</file>

<file path=ppt/media/image29.wmf>
</file>

<file path=ppt/media/image3.jpe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png>
</file>

<file path=ppt/media/image40.wmf>
</file>

<file path=ppt/media/image41.wmf>
</file>

<file path=ppt/media/image42.png>
</file>

<file path=ppt/media/image5.png>
</file>

<file path=ppt/media/image6.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extLst>
      <p:ext uri="{BB962C8B-B14F-4D97-AF65-F5344CB8AC3E}">
        <p14:creationId xmlns:p14="http://schemas.microsoft.com/office/powerpoint/2010/main" val="364139601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33877600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741499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16</a:t>
            </a:fld>
            <a:endParaRPr lang="zh-CN" altLang="en-US"/>
          </a:p>
        </p:txBody>
      </p:sp>
    </p:spTree>
    <p:extLst>
      <p:ext uri="{BB962C8B-B14F-4D97-AF65-F5344CB8AC3E}">
        <p14:creationId xmlns:p14="http://schemas.microsoft.com/office/powerpoint/2010/main" val="2764884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2956346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1332242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41080678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20</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33500066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7476668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11466367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789324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24</a:t>
            </a:fld>
            <a:endParaRPr lang="zh-CN" altLang="en-US"/>
          </a:p>
        </p:txBody>
      </p:sp>
    </p:spTree>
    <p:extLst>
      <p:ext uri="{BB962C8B-B14F-4D97-AF65-F5344CB8AC3E}">
        <p14:creationId xmlns:p14="http://schemas.microsoft.com/office/powerpoint/2010/main" val="40485304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35721673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5415798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36866649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27021652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17253573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17465582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28989955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35837993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826639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17827030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22447683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28046177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14607165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35917066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41986627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16194273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27846171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14853337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37996947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248976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2168398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3256604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45</a:t>
            </a:fld>
            <a:endParaRPr lang="zh-CN" altLang="en-US"/>
          </a:p>
        </p:txBody>
      </p:sp>
    </p:spTree>
    <p:extLst>
      <p:ext uri="{BB962C8B-B14F-4D97-AF65-F5344CB8AC3E}">
        <p14:creationId xmlns:p14="http://schemas.microsoft.com/office/powerpoint/2010/main" val="33670906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46</a:t>
            </a:fld>
            <a:endParaRPr lang="zh-CN" altLang="en-US"/>
          </a:p>
        </p:txBody>
      </p:sp>
    </p:spTree>
    <p:extLst>
      <p:ext uri="{BB962C8B-B14F-4D97-AF65-F5344CB8AC3E}">
        <p14:creationId xmlns:p14="http://schemas.microsoft.com/office/powerpoint/2010/main" val="19022873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2774361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277436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774361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8116437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237019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数据概况</a:t>
            </a:r>
          </a:p>
        </p:txBody>
      </p:sp>
      <p:cxnSp>
        <p:nvCxnSpPr>
          <p:cNvPr id="7" name="直接连接符 6"/>
          <p:cNvCxnSpPr/>
          <p:nvPr userDrawn="1"/>
        </p:nvCxnSpPr>
        <p:spPr>
          <a:xfrm>
            <a:off x="269240" y="628015"/>
            <a:ext cx="280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0030101010101" charset="-122"/>
                <a:ea typeface="黑体" panose="02010600030101010101" charset="-122"/>
                <a:cs typeface="黑体" panose="02010600030101010101" charset="-122"/>
                <a:sym typeface="+mn-lt"/>
              </a:rPr>
              <a:t>第四节 操作流程</a:t>
            </a:r>
          </a:p>
        </p:txBody>
      </p:sp>
      <p:cxnSp>
        <p:nvCxnSpPr>
          <p:cNvPr id="7" name="直接连接符 6"/>
          <p:cNvCxnSpPr/>
          <p:nvPr userDrawn="1"/>
        </p:nvCxnSpPr>
        <p:spPr>
          <a:xfrm flipV="1">
            <a:off x="269240" y="603929"/>
            <a:ext cx="1865782"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9112679"/>
      </p:ext>
    </p:extLst>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案例背景</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31416"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算法评价指标</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jpeg"/><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2" r:id="rId2"/>
    <p:sldLayoutId id="2147483654" r:id="rId3"/>
    <p:sldLayoutId id="2147483662" r:id="rId4"/>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8.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w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12.wmf"/><Relationship Id="rId5" Type="http://schemas.openxmlformats.org/officeDocument/2006/relationships/oleObject" Target="../embeddings/oleObject7.bin"/><Relationship Id="rId4" Type="http://schemas.openxmlformats.org/officeDocument/2006/relationships/image" Target="../media/image11.w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14.wmf"/><Relationship Id="rId5" Type="http://schemas.openxmlformats.org/officeDocument/2006/relationships/oleObject" Target="../embeddings/oleObject9.bin"/><Relationship Id="rId4" Type="http://schemas.openxmlformats.org/officeDocument/2006/relationships/image" Target="../media/image13.w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w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18.wmf"/><Relationship Id="rId5" Type="http://schemas.openxmlformats.org/officeDocument/2006/relationships/oleObject" Target="../embeddings/oleObject12.bin"/><Relationship Id="rId4" Type="http://schemas.openxmlformats.org/officeDocument/2006/relationships/image" Target="../media/image17.w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microsoft.com/office/2007/relationships/hdphoto" Target="../media/hdphoto2.wdp"/><Relationship Id="rId5" Type="http://schemas.openxmlformats.org/officeDocument/2006/relationships/image" Target="../media/image20.png"/><Relationship Id="rId4" Type="http://schemas.openxmlformats.org/officeDocument/2006/relationships/image" Target="../media/image19.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22.wmf"/><Relationship Id="rId5" Type="http://schemas.openxmlformats.org/officeDocument/2006/relationships/oleObject" Target="../embeddings/oleObject15.bin"/><Relationship Id="rId4" Type="http://schemas.openxmlformats.org/officeDocument/2006/relationships/image" Target="../media/image21.w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microsoft.com/office/2007/relationships/hdphoto" Target="../media/hdphoto3.wdp"/><Relationship Id="rId5" Type="http://schemas.openxmlformats.org/officeDocument/2006/relationships/image" Target="../media/image24.png"/><Relationship Id="rId4" Type="http://schemas.openxmlformats.org/officeDocument/2006/relationships/image" Target="../media/image23.w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26.wmf"/><Relationship Id="rId5" Type="http://schemas.openxmlformats.org/officeDocument/2006/relationships/oleObject" Target="../embeddings/oleObject18.bin"/><Relationship Id="rId4" Type="http://schemas.openxmlformats.org/officeDocument/2006/relationships/image" Target="../media/image25.wmf"/></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microsoft.com/office/2007/relationships/hdphoto" Target="../media/hdphoto4.wdp"/></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29.wmf"/><Relationship Id="rId5" Type="http://schemas.openxmlformats.org/officeDocument/2006/relationships/oleObject" Target="../embeddings/oleObject20.bin"/><Relationship Id="rId4" Type="http://schemas.openxmlformats.org/officeDocument/2006/relationships/image" Target="../media/image28.w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30.w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image" Target="../media/image32.wmf"/><Relationship Id="rId5" Type="http://schemas.openxmlformats.org/officeDocument/2006/relationships/oleObject" Target="../embeddings/oleObject23.bin"/><Relationship Id="rId4" Type="http://schemas.openxmlformats.org/officeDocument/2006/relationships/image" Target="../media/image31.w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33.w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image" Target="../media/image35.wmf"/><Relationship Id="rId5" Type="http://schemas.openxmlformats.org/officeDocument/2006/relationships/oleObject" Target="../embeddings/oleObject26.bin"/><Relationship Id="rId4" Type="http://schemas.openxmlformats.org/officeDocument/2006/relationships/image" Target="../media/image34.w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36.w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notesSlide" Target="../notesSlides/notesSlide38.xml"/><Relationship Id="rId1" Type="http://schemas.openxmlformats.org/officeDocument/2006/relationships/slideLayout" Target="../slideLayouts/slideLayout4.xml"/><Relationship Id="rId6" Type="http://schemas.openxmlformats.org/officeDocument/2006/relationships/image" Target="../media/image38.wmf"/><Relationship Id="rId5" Type="http://schemas.openxmlformats.org/officeDocument/2006/relationships/oleObject" Target="../embeddings/oleObject29.bin"/><Relationship Id="rId4" Type="http://schemas.openxmlformats.org/officeDocument/2006/relationships/image" Target="../media/image37.w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39.wmf"/></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40.w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41.w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hyperlink" Target="https://www.kaggle.com/mlg-ulb/creditcardfraud" TargetMode="External"/><Relationship Id="rId2" Type="http://schemas.openxmlformats.org/officeDocument/2006/relationships/hyperlink" Target="https://www.kaggle.com/"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33.bin"/><Relationship Id="rId4" Type="http://schemas.openxmlformats.org/officeDocument/2006/relationships/image" Target="../media/image4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650675"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398577" y="1085993"/>
            <a:ext cx="3123407" cy="982495"/>
            <a:chOff x="210894" y="886960"/>
            <a:chExt cx="409729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210894" y="886960"/>
              <a:ext cx="3681001" cy="9689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第十五章</a:t>
              </a:r>
            </a:p>
          </p:txBody>
        </p:sp>
      </p:grpSp>
      <p:sp>
        <p:nvSpPr>
          <p:cNvPr id="20" name="矩形 259"/>
          <p:cNvSpPr>
            <a:spLocks noChangeArrowheads="1"/>
          </p:cNvSpPr>
          <p:nvPr/>
        </p:nvSpPr>
        <p:spPr bwMode="auto">
          <a:xfrm>
            <a:off x="607338" y="2019995"/>
            <a:ext cx="353340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综合案例</a:t>
            </a:r>
            <a:r>
              <a:rPr lang="en-US" altLang="zh-CN" sz="3600" b="1" dirty="0">
                <a:solidFill>
                  <a:schemeClr val="accent1"/>
                </a:solidFill>
                <a:latin typeface="黑体" panose="02010609060101010101" charset="-122"/>
                <a:ea typeface="黑体" panose="02010609060101010101" charset="-122"/>
                <a:cs typeface="Arial" panose="020B0604020202020204" pitchFamily="34" charset="0"/>
              </a:rPr>
              <a:t>1</a:t>
            </a: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：信用卡虚假交易识别</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2" name="表格 1"/>
          <p:cNvGraphicFramePr>
            <a:graphicFrameLocks noGrp="1"/>
          </p:cNvGraphicFramePr>
          <p:nvPr>
            <p:extLst>
              <p:ext uri="{D42A27DB-BD31-4B8C-83A1-F6EECF244321}">
                <p14:modId xmlns:p14="http://schemas.microsoft.com/office/powerpoint/2010/main" val="2331925234"/>
              </p:ext>
            </p:extLst>
          </p:nvPr>
        </p:nvGraphicFramePr>
        <p:xfrm>
          <a:off x="1980506" y="700336"/>
          <a:ext cx="6264694" cy="4272478"/>
        </p:xfrm>
        <a:graphic>
          <a:graphicData uri="http://schemas.openxmlformats.org/drawingml/2006/table">
            <a:tbl>
              <a:tblPr firstRow="1" firstCol="1" bandRow="1">
                <a:tableStyleId>{5C22544A-7EE6-4342-B048-85BDC9FD1C3A}</a:tableStyleId>
              </a:tblPr>
              <a:tblGrid>
                <a:gridCol w="881426">
                  <a:extLst>
                    <a:ext uri="{9D8B030D-6E8A-4147-A177-3AD203B41FA5}">
                      <a16:colId xmlns:a16="http://schemas.microsoft.com/office/drawing/2014/main" val="20000"/>
                    </a:ext>
                  </a:extLst>
                </a:gridCol>
                <a:gridCol w="558734">
                  <a:extLst>
                    <a:ext uri="{9D8B030D-6E8A-4147-A177-3AD203B41FA5}">
                      <a16:colId xmlns:a16="http://schemas.microsoft.com/office/drawing/2014/main" val="20001"/>
                    </a:ext>
                  </a:extLst>
                </a:gridCol>
                <a:gridCol w="1008112">
                  <a:extLst>
                    <a:ext uri="{9D8B030D-6E8A-4147-A177-3AD203B41FA5}">
                      <a16:colId xmlns:a16="http://schemas.microsoft.com/office/drawing/2014/main" val="20002"/>
                    </a:ext>
                  </a:extLst>
                </a:gridCol>
                <a:gridCol w="792088">
                  <a:extLst>
                    <a:ext uri="{9D8B030D-6E8A-4147-A177-3AD203B41FA5}">
                      <a16:colId xmlns:a16="http://schemas.microsoft.com/office/drawing/2014/main" val="20003"/>
                    </a:ext>
                  </a:extLst>
                </a:gridCol>
                <a:gridCol w="776178">
                  <a:extLst>
                    <a:ext uri="{9D8B030D-6E8A-4147-A177-3AD203B41FA5}">
                      <a16:colId xmlns:a16="http://schemas.microsoft.com/office/drawing/2014/main" val="20004"/>
                    </a:ext>
                  </a:extLst>
                </a:gridCol>
                <a:gridCol w="1124078">
                  <a:extLst>
                    <a:ext uri="{9D8B030D-6E8A-4147-A177-3AD203B41FA5}">
                      <a16:colId xmlns:a16="http://schemas.microsoft.com/office/drawing/2014/main" val="20005"/>
                    </a:ext>
                  </a:extLst>
                </a:gridCol>
                <a:gridCol w="1124078">
                  <a:extLst>
                    <a:ext uri="{9D8B030D-6E8A-4147-A177-3AD203B41FA5}">
                      <a16:colId xmlns:a16="http://schemas.microsoft.com/office/drawing/2014/main" val="20006"/>
                    </a:ext>
                  </a:extLst>
                </a:gridCol>
              </a:tblGrid>
              <a:tr h="432048">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gridSpan="2">
                  <a:txBody>
                    <a:bodyPr/>
                    <a:lstStyle/>
                    <a:p>
                      <a:pPr indent="127000" algn="ctr" latinLnBrk="1">
                        <a:lnSpc>
                          <a:spcPct val="150000"/>
                        </a:lnSpc>
                        <a:spcAft>
                          <a:spcPts val="0"/>
                        </a:spcAft>
                      </a:pPr>
                      <a:r>
                        <a:rPr lang="zh-CN" sz="1050" kern="100">
                          <a:effectLst/>
                        </a:rPr>
                        <a:t>预测结果</a:t>
                      </a:r>
                      <a:endParaRPr lang="zh-CN" sz="1100" kern="100">
                        <a:effectLst/>
                        <a:latin typeface="Times New Roman"/>
                        <a:ea typeface="宋体"/>
                        <a:cs typeface="Times New Roman"/>
                      </a:endParaRPr>
                    </a:p>
                  </a:txBody>
                  <a:tcPr marL="0" marR="0" marT="0" marB="0" anchor="ctr"/>
                </a:tc>
                <a:tc hMerge="1">
                  <a:txBody>
                    <a:bodyPr/>
                    <a:lstStyle/>
                    <a:p>
                      <a:endParaRPr lang="zh-CN" altLang="en-US"/>
                    </a:p>
                  </a:txBody>
                  <a:tcPr/>
                </a:tc>
                <a:tc rowSpan="2">
                  <a:txBody>
                    <a:bodyPr/>
                    <a:lstStyle/>
                    <a:p>
                      <a:pPr indent="127000" algn="ctr" latinLnBrk="1">
                        <a:lnSpc>
                          <a:spcPct val="150000"/>
                        </a:lnSpc>
                        <a:spcAft>
                          <a:spcPts val="0"/>
                        </a:spcAft>
                      </a:pPr>
                      <a:r>
                        <a:rPr lang="zh-CN" sz="1050" kern="100">
                          <a:effectLst/>
                        </a:rPr>
                        <a:t>总计</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指标</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0"/>
                  </a:ext>
                </a:extLst>
              </a:tr>
              <a:tr h="360040">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1"/>
                  </a:ext>
                </a:extLst>
              </a:tr>
              <a:tr h="232026">
                <a:tc rowSpan="3">
                  <a:txBody>
                    <a:bodyPr/>
                    <a:lstStyle/>
                    <a:p>
                      <a:pPr indent="127000" algn="ctr" latinLnBrk="1">
                        <a:lnSpc>
                          <a:spcPct val="150000"/>
                        </a:lnSpc>
                        <a:spcAft>
                          <a:spcPts val="0"/>
                        </a:spcAft>
                      </a:pPr>
                      <a:r>
                        <a:rPr lang="zh-CN" sz="1050" kern="100">
                          <a:effectLst/>
                        </a:rPr>
                        <a:t>全阳</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实际</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TP=60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FN=0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P=60</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en-US" sz="1050" kern="100">
                          <a:effectLst/>
                        </a:rPr>
                        <a:t>FPR=1</a:t>
                      </a:r>
                      <a:endParaRPr lang="zh-CN" sz="1100" kern="100">
                        <a:effectLst/>
                      </a:endParaRPr>
                    </a:p>
                    <a:p>
                      <a:pPr indent="127000" algn="ctr" latinLnBrk="1">
                        <a:lnSpc>
                          <a:spcPct val="150000"/>
                        </a:lnSpc>
                        <a:spcAft>
                          <a:spcPts val="0"/>
                        </a:spcAft>
                      </a:pPr>
                      <a:r>
                        <a:rPr lang="en-US" sz="1050" kern="100">
                          <a:effectLst/>
                        </a:rPr>
                        <a:t>TPR=1</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2"/>
                  </a:ext>
                </a:extLst>
              </a:tr>
              <a:tr h="232026">
                <a:tc vMerge="1">
                  <a:txBody>
                    <a:bodyPr/>
                    <a:lstStyle/>
                    <a:p>
                      <a:endParaRPr lang="zh-CN" altLang="en-US"/>
                    </a:p>
                  </a:txBody>
                  <a:tcPr/>
                </a:tc>
                <a:tc vMerge="1">
                  <a:txBody>
                    <a:bodyPr/>
                    <a:lstStyle/>
                    <a:p>
                      <a:endParaRPr lang="zh-CN" altLang="en-US"/>
                    </a:p>
                  </a:txBody>
                  <a:tcP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FP=40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TN=0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N=40</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extLst>
                  <a:ext uri="{0D108BD9-81ED-4DB2-BD59-A6C34878D82A}">
                    <a16:rowId xmlns:a16="http://schemas.microsoft.com/office/drawing/2014/main" val="10003"/>
                  </a:ext>
                </a:extLst>
              </a:tr>
              <a:tr h="232026">
                <a:tc vMerge="1">
                  <a:txBody>
                    <a:bodyPr/>
                    <a:lstStyle/>
                    <a:p>
                      <a:endParaRPr lang="zh-CN" altLang="en-US"/>
                    </a:p>
                  </a:txBody>
                  <a:tcP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总计</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100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4"/>
                  </a:ext>
                </a:extLst>
              </a:tr>
              <a:tr h="232026">
                <a:tc rowSpan="3">
                  <a:txBody>
                    <a:bodyPr/>
                    <a:lstStyle/>
                    <a:p>
                      <a:pPr indent="127000" algn="ctr" latinLnBrk="1">
                        <a:lnSpc>
                          <a:spcPct val="150000"/>
                        </a:lnSpc>
                        <a:spcAft>
                          <a:spcPts val="0"/>
                        </a:spcAft>
                      </a:pPr>
                      <a:r>
                        <a:rPr lang="zh-CN" sz="1050" kern="100">
                          <a:effectLst/>
                        </a:rPr>
                        <a:t>全阴</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实际</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TP=0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FN=60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P=60</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en-US" sz="1050" kern="100">
                          <a:effectLst/>
                        </a:rPr>
                        <a:t>FPR=0</a:t>
                      </a:r>
                      <a:endParaRPr lang="zh-CN" sz="1100" kern="100">
                        <a:effectLst/>
                      </a:endParaRPr>
                    </a:p>
                    <a:p>
                      <a:pPr indent="127000" algn="ctr" latinLnBrk="1">
                        <a:lnSpc>
                          <a:spcPct val="150000"/>
                        </a:lnSpc>
                        <a:spcAft>
                          <a:spcPts val="0"/>
                        </a:spcAft>
                      </a:pPr>
                      <a:r>
                        <a:rPr lang="en-US" sz="1050" kern="100">
                          <a:effectLst/>
                        </a:rPr>
                        <a:t>TPR=0</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5"/>
                  </a:ext>
                </a:extLst>
              </a:tr>
              <a:tr h="232026">
                <a:tc vMerge="1">
                  <a:txBody>
                    <a:bodyPr/>
                    <a:lstStyle/>
                    <a:p>
                      <a:endParaRPr lang="zh-CN" altLang="en-US"/>
                    </a:p>
                  </a:txBody>
                  <a:tcPr/>
                </a:tc>
                <a:tc vMerge="1">
                  <a:txBody>
                    <a:bodyPr/>
                    <a:lstStyle/>
                    <a:p>
                      <a:endParaRPr lang="zh-CN" altLang="en-US"/>
                    </a:p>
                  </a:txBody>
                  <a:tcP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FP=0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TN=40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N=40</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extLst>
                  <a:ext uri="{0D108BD9-81ED-4DB2-BD59-A6C34878D82A}">
                    <a16:rowId xmlns:a16="http://schemas.microsoft.com/office/drawing/2014/main" val="10006"/>
                  </a:ext>
                </a:extLst>
              </a:tr>
              <a:tr h="232026">
                <a:tc vMerge="1">
                  <a:txBody>
                    <a:bodyPr/>
                    <a:lstStyle/>
                    <a:p>
                      <a:endParaRPr lang="zh-CN" altLang="en-US"/>
                    </a:p>
                  </a:txBody>
                  <a:tcP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总计</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100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7"/>
                  </a:ext>
                </a:extLst>
              </a:tr>
              <a:tr h="232026">
                <a:tc rowSpan="3">
                  <a:txBody>
                    <a:bodyPr/>
                    <a:lstStyle/>
                    <a:p>
                      <a:pPr indent="127000" algn="ctr" latinLnBrk="1">
                        <a:lnSpc>
                          <a:spcPct val="150000"/>
                        </a:lnSpc>
                        <a:spcAft>
                          <a:spcPts val="0"/>
                        </a:spcAft>
                      </a:pPr>
                      <a:r>
                        <a:rPr lang="zh-CN" sz="1050" kern="100">
                          <a:effectLst/>
                        </a:rPr>
                        <a:t>完美算法</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实际</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TP=60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FN=0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P=60</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en-US" sz="1050" kern="100">
                          <a:effectLst/>
                        </a:rPr>
                        <a:t>FPR=0</a:t>
                      </a:r>
                      <a:endParaRPr lang="zh-CN" sz="1100" kern="100">
                        <a:effectLst/>
                      </a:endParaRPr>
                    </a:p>
                    <a:p>
                      <a:pPr indent="127000" algn="ctr" latinLnBrk="1">
                        <a:lnSpc>
                          <a:spcPct val="150000"/>
                        </a:lnSpc>
                        <a:spcAft>
                          <a:spcPts val="0"/>
                        </a:spcAft>
                      </a:pPr>
                      <a:r>
                        <a:rPr lang="en-US" sz="1050" kern="100">
                          <a:effectLst/>
                        </a:rPr>
                        <a:t>TPR=1</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08"/>
                  </a:ext>
                </a:extLst>
              </a:tr>
              <a:tr h="232026">
                <a:tc vMerge="1">
                  <a:txBody>
                    <a:bodyPr/>
                    <a:lstStyle/>
                    <a:p>
                      <a:endParaRPr lang="zh-CN" altLang="en-US"/>
                    </a:p>
                  </a:txBody>
                  <a:tcPr/>
                </a:tc>
                <a:tc vMerge="1">
                  <a:txBody>
                    <a:bodyPr/>
                    <a:lstStyle/>
                    <a:p>
                      <a:endParaRPr lang="zh-CN" altLang="en-US"/>
                    </a:p>
                  </a:txBody>
                  <a:tcP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FP=00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TN=40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N=40</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extLst>
                  <a:ext uri="{0D108BD9-81ED-4DB2-BD59-A6C34878D82A}">
                    <a16:rowId xmlns:a16="http://schemas.microsoft.com/office/drawing/2014/main" val="10009"/>
                  </a:ext>
                </a:extLst>
              </a:tr>
              <a:tr h="232026">
                <a:tc vMerge="1">
                  <a:txBody>
                    <a:bodyPr/>
                    <a:lstStyle/>
                    <a:p>
                      <a:endParaRPr lang="zh-CN" altLang="en-US"/>
                    </a:p>
                  </a:txBody>
                  <a:tcP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总计</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10"/>
                  </a:ext>
                </a:extLst>
              </a:tr>
              <a:tr h="232026">
                <a:tc rowSpan="3">
                  <a:txBody>
                    <a:bodyPr/>
                    <a:lstStyle/>
                    <a:p>
                      <a:pPr indent="127000" algn="ctr" latinLnBrk="1">
                        <a:lnSpc>
                          <a:spcPct val="150000"/>
                        </a:lnSpc>
                        <a:spcAft>
                          <a:spcPts val="0"/>
                        </a:spcAft>
                      </a:pPr>
                      <a:r>
                        <a:rPr lang="zh-CN" sz="1050" kern="100">
                          <a:effectLst/>
                        </a:rPr>
                        <a:t>垃圾算法</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实际</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TP=0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FN=60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P=60</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en-US" sz="1050" kern="100">
                          <a:effectLst/>
                        </a:rPr>
                        <a:t>FPR=1</a:t>
                      </a:r>
                      <a:endParaRPr lang="zh-CN" sz="1100" kern="100">
                        <a:effectLst/>
                      </a:endParaRPr>
                    </a:p>
                    <a:p>
                      <a:pPr indent="127000" algn="ctr" latinLnBrk="1">
                        <a:lnSpc>
                          <a:spcPct val="150000"/>
                        </a:lnSpc>
                        <a:spcAft>
                          <a:spcPts val="0"/>
                        </a:spcAft>
                      </a:pPr>
                      <a:r>
                        <a:rPr lang="en-US" sz="1050" kern="100">
                          <a:effectLst/>
                        </a:rPr>
                        <a:t>TPR=0</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11"/>
                  </a:ext>
                </a:extLst>
              </a:tr>
              <a:tr h="232026">
                <a:tc vMerge="1">
                  <a:txBody>
                    <a:bodyPr/>
                    <a:lstStyle/>
                    <a:p>
                      <a:endParaRPr lang="zh-CN" altLang="en-US"/>
                    </a:p>
                  </a:txBody>
                  <a:tcPr/>
                </a:tc>
                <a:tc vMerge="1">
                  <a:txBody>
                    <a:bodyPr/>
                    <a:lstStyle/>
                    <a:p>
                      <a:endParaRPr lang="zh-CN" altLang="en-US"/>
                    </a:p>
                  </a:txBody>
                  <a:tcP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FP=40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TN=0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N=40</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extLst>
                  <a:ext uri="{0D108BD9-81ED-4DB2-BD59-A6C34878D82A}">
                    <a16:rowId xmlns:a16="http://schemas.microsoft.com/office/drawing/2014/main" val="10012"/>
                  </a:ext>
                </a:extLst>
              </a:tr>
              <a:tr h="232026">
                <a:tc vMerge="1">
                  <a:txBody>
                    <a:bodyPr/>
                    <a:lstStyle/>
                    <a:p>
                      <a:endParaRPr lang="zh-CN" altLang="en-US"/>
                    </a:p>
                  </a:txBody>
                  <a:tcP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总计</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40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60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extLst>
                  <a:ext uri="{0D108BD9-81ED-4DB2-BD59-A6C34878D82A}">
                    <a16:rowId xmlns:a16="http://schemas.microsoft.com/office/drawing/2014/main" val="10013"/>
                  </a:ext>
                </a:extLst>
              </a:tr>
              <a:tr h="232026">
                <a:tc rowSpan="3">
                  <a:txBody>
                    <a:bodyPr/>
                    <a:lstStyle/>
                    <a:p>
                      <a:pPr indent="127000" algn="ctr" latinLnBrk="1">
                        <a:lnSpc>
                          <a:spcPct val="150000"/>
                        </a:lnSpc>
                        <a:spcAft>
                          <a:spcPts val="0"/>
                        </a:spcAft>
                      </a:pPr>
                      <a:r>
                        <a:rPr lang="zh-CN" sz="1050" kern="100">
                          <a:effectLst/>
                        </a:rPr>
                        <a:t>随机算法</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zh-CN" sz="1050" kern="100">
                          <a:effectLst/>
                        </a:rPr>
                        <a:t>实际</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a:effectLst/>
                        </a:rPr>
                        <a:t>逾期阳性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TP=30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FN=30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P=60</a:t>
                      </a:r>
                      <a:endParaRPr lang="zh-CN" sz="1100" kern="100">
                        <a:effectLst/>
                        <a:latin typeface="Times New Roman"/>
                        <a:ea typeface="宋体"/>
                        <a:cs typeface="Times New Roman"/>
                      </a:endParaRPr>
                    </a:p>
                  </a:txBody>
                  <a:tcPr marL="0" marR="0" marT="0" marB="0" anchor="ctr"/>
                </a:tc>
                <a:tc rowSpan="2">
                  <a:txBody>
                    <a:bodyPr/>
                    <a:lstStyle/>
                    <a:p>
                      <a:pPr indent="127000" algn="ctr" latinLnBrk="1">
                        <a:lnSpc>
                          <a:spcPct val="150000"/>
                        </a:lnSpc>
                        <a:spcAft>
                          <a:spcPts val="0"/>
                        </a:spcAft>
                      </a:pPr>
                      <a:r>
                        <a:rPr lang="en-US" sz="1050" kern="100" dirty="0">
                          <a:effectLst/>
                        </a:rPr>
                        <a:t>FPR=0.5</a:t>
                      </a:r>
                      <a:endParaRPr lang="zh-CN" sz="1100" kern="100" dirty="0">
                        <a:effectLst/>
                      </a:endParaRPr>
                    </a:p>
                    <a:p>
                      <a:pPr indent="127000" algn="ctr" latinLnBrk="1">
                        <a:lnSpc>
                          <a:spcPct val="150000"/>
                        </a:lnSpc>
                        <a:spcAft>
                          <a:spcPts val="0"/>
                        </a:spcAft>
                      </a:pPr>
                      <a:r>
                        <a:rPr lang="en-US" altLang="zh-CN" sz="1050" kern="100" dirty="0">
                          <a:effectLst/>
                        </a:rPr>
                        <a:t>T</a:t>
                      </a:r>
                      <a:r>
                        <a:rPr lang="en-US" sz="1050" kern="100" dirty="0">
                          <a:effectLst/>
                        </a:rPr>
                        <a:t>PR=0.5</a:t>
                      </a:r>
                      <a:endParaRPr lang="zh-CN" sz="1100" kern="100" dirty="0">
                        <a:effectLst/>
                        <a:latin typeface="Times New Roman"/>
                        <a:ea typeface="宋体"/>
                        <a:cs typeface="Times New Roman"/>
                      </a:endParaRPr>
                    </a:p>
                  </a:txBody>
                  <a:tcPr marL="0" marR="0" marT="0" marB="0" anchor="ctr"/>
                </a:tc>
                <a:extLst>
                  <a:ext uri="{0D108BD9-81ED-4DB2-BD59-A6C34878D82A}">
                    <a16:rowId xmlns:a16="http://schemas.microsoft.com/office/drawing/2014/main" val="10014"/>
                  </a:ext>
                </a:extLst>
              </a:tr>
              <a:tr h="232026">
                <a:tc vMerge="1">
                  <a:txBody>
                    <a:bodyPr/>
                    <a:lstStyle/>
                    <a:p>
                      <a:endParaRPr lang="zh-CN" altLang="en-US"/>
                    </a:p>
                  </a:txBody>
                  <a:tcPr/>
                </a:tc>
                <a:tc vMerge="1">
                  <a:txBody>
                    <a:bodyPr/>
                    <a:lstStyle/>
                    <a:p>
                      <a:endParaRPr lang="zh-CN" altLang="en-US"/>
                    </a:p>
                  </a:txBody>
                  <a:tcPr/>
                </a:tc>
                <a:tc>
                  <a:txBody>
                    <a:bodyPr/>
                    <a:lstStyle/>
                    <a:p>
                      <a:pPr indent="127000" algn="ctr" latinLnBrk="1">
                        <a:lnSpc>
                          <a:spcPct val="150000"/>
                        </a:lnSpc>
                        <a:spcAft>
                          <a:spcPts val="0"/>
                        </a:spcAft>
                      </a:pPr>
                      <a:r>
                        <a:rPr lang="zh-CN" sz="1050" kern="100">
                          <a:effectLst/>
                        </a:rPr>
                        <a:t>正常阴性</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FP=20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TN=20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N=40</a:t>
                      </a:r>
                      <a:endParaRPr lang="zh-CN" sz="1100" kern="100">
                        <a:effectLst/>
                        <a:latin typeface="Times New Roman"/>
                        <a:ea typeface="宋体"/>
                        <a:cs typeface="Times New Roman"/>
                      </a:endParaRPr>
                    </a:p>
                  </a:txBody>
                  <a:tcPr marL="0" marR="0" marT="0" marB="0" anchor="ctr"/>
                </a:tc>
                <a:tc vMerge="1">
                  <a:txBody>
                    <a:bodyPr/>
                    <a:lstStyle/>
                    <a:p>
                      <a:endParaRPr lang="zh-CN" altLang="en-US"/>
                    </a:p>
                  </a:txBody>
                  <a:tcPr/>
                </a:tc>
                <a:extLst>
                  <a:ext uri="{0D108BD9-81ED-4DB2-BD59-A6C34878D82A}">
                    <a16:rowId xmlns:a16="http://schemas.microsoft.com/office/drawing/2014/main" val="10015"/>
                  </a:ext>
                </a:extLst>
              </a:tr>
              <a:tr h="232026">
                <a:tc vMerge="1">
                  <a:txBody>
                    <a:bodyPr/>
                    <a:lstStyle/>
                    <a:p>
                      <a:endParaRPr lang="zh-CN" altLang="en-US"/>
                    </a:p>
                  </a:txBody>
                  <a:tcP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zh-CN" sz="1050" kern="100" dirty="0">
                          <a:effectLst/>
                        </a:rPr>
                        <a:t>总计</a:t>
                      </a:r>
                      <a:endParaRPr lang="zh-CN" sz="1100" kern="100" dirty="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50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50</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a:effectLst/>
                        </a:rPr>
                        <a:t> </a:t>
                      </a:r>
                      <a:endParaRPr lang="zh-CN" sz="1100" kern="100">
                        <a:effectLst/>
                        <a:latin typeface="Times New Roman"/>
                        <a:ea typeface="宋体"/>
                        <a:cs typeface="Times New Roman"/>
                      </a:endParaRPr>
                    </a:p>
                  </a:txBody>
                  <a:tcPr marL="0" marR="0" marT="0" marB="0" anchor="ctr"/>
                </a:tc>
                <a:tc>
                  <a:txBody>
                    <a:bodyPr/>
                    <a:lstStyle/>
                    <a:p>
                      <a:pPr indent="127000" algn="ctr" latinLnBrk="1">
                        <a:lnSpc>
                          <a:spcPct val="150000"/>
                        </a:lnSpc>
                        <a:spcAft>
                          <a:spcPts val="0"/>
                        </a:spcAft>
                      </a:pPr>
                      <a:r>
                        <a:rPr lang="en-US" sz="1050" kern="100" dirty="0">
                          <a:effectLst/>
                        </a:rPr>
                        <a:t> </a:t>
                      </a:r>
                      <a:endParaRPr lang="zh-CN" sz="1100" kern="100" dirty="0">
                        <a:effectLst/>
                        <a:latin typeface="Times New Roman"/>
                        <a:ea typeface="宋体"/>
                        <a:cs typeface="Times New Roman"/>
                      </a:endParaRPr>
                    </a:p>
                  </a:txBody>
                  <a:tcPr marL="0" marR="0" marT="0" marB="0" anchor="ct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19467900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4176464" cy="1323439"/>
          </a:xfrm>
          <a:prstGeom prst="rect">
            <a:avLst/>
          </a:prstGeom>
          <a:noFill/>
        </p:spPr>
        <p:txBody>
          <a:bodyPr wrap="square" rtlCol="0" anchor="t">
            <a:spAutoFit/>
          </a:bodyPr>
          <a:lstStyle/>
          <a:p>
            <a:pPr latinLnBrk="1"/>
            <a:r>
              <a:rPr lang="zh-CN" altLang="zh-CN" sz="1600" dirty="0"/>
              <a:t>调整</a:t>
            </a:r>
            <a:r>
              <a:rPr lang="zh-CN" altLang="en-US" sz="1600" dirty="0"/>
              <a:t>分类模型的分类标准</a:t>
            </a:r>
            <a:r>
              <a:rPr lang="zh-CN" altLang="zh-CN" sz="1600" dirty="0"/>
              <a:t>阈值，可以得到不同的</a:t>
            </a:r>
            <a:r>
              <a:rPr lang="en-US" altLang="zh-CN" sz="1600" i="1" dirty="0"/>
              <a:t>FPR</a:t>
            </a:r>
            <a:r>
              <a:rPr lang="zh-CN" altLang="zh-CN" sz="1600" dirty="0"/>
              <a:t>和</a:t>
            </a:r>
            <a:r>
              <a:rPr lang="en-US" altLang="zh-CN" sz="1600" i="1" dirty="0"/>
              <a:t>TPR</a:t>
            </a:r>
            <a:r>
              <a:rPr lang="zh-CN" altLang="zh-CN" sz="1600" dirty="0"/>
              <a:t>，分别以它们为横、纵坐标作图，可以得到</a:t>
            </a:r>
            <a:r>
              <a:rPr lang="en-US" altLang="zh-CN" sz="1600" dirty="0"/>
              <a:t>ROC</a:t>
            </a:r>
            <a:r>
              <a:rPr lang="zh-CN" altLang="zh-CN" sz="1600" dirty="0"/>
              <a:t>曲线（</a:t>
            </a:r>
            <a:r>
              <a:rPr lang="en-US" altLang="zh-CN" sz="1600" dirty="0"/>
              <a:t>Receiver Operating Characteristic Curve</a:t>
            </a:r>
            <a:r>
              <a:rPr lang="zh-CN" altLang="zh-CN" sz="1600" dirty="0"/>
              <a:t>，受试者工作特征，这个名字来源于统计学）</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11819E3E-8E32-4C37-87C3-CC39733DACDC}"/>
                  </a:ext>
                </a:extLst>
              </p:cNvPr>
              <p:cNvSpPr txBox="1"/>
              <p:nvPr/>
            </p:nvSpPr>
            <p:spPr>
              <a:xfrm>
                <a:off x="4810575" y="120415"/>
                <a:ext cx="3816425" cy="1250150"/>
              </a:xfrm>
              <a:prstGeom prst="rect">
                <a:avLst/>
              </a:prstGeom>
              <a:noFill/>
            </p:spPr>
            <p:txBody>
              <a:bodyPr wrap="square">
                <a:spAutoFit/>
              </a:bodyPr>
              <a:lstStyle/>
              <a:p>
                <a:pPr latinLnBrk="1"/>
                <a:r>
                  <a:rPr lang="zh-CN" altLang="zh-CN" sz="1100" b="1" dirty="0">
                    <a:solidFill>
                      <a:srgbClr val="FF0000"/>
                    </a:solidFill>
                  </a:rPr>
                  <a:t>假阳率</a:t>
                </a:r>
                <a:r>
                  <a:rPr lang="en-US" altLang="zh-CN" sz="1100" b="1" i="1" dirty="0" err="1"/>
                  <a:t>F</a:t>
                </a:r>
                <a:r>
                  <a:rPr lang="en-US" altLang="zh-CN" sz="1100" i="1" dirty="0" err="1"/>
                  <a:t>alse</a:t>
                </a:r>
                <a:r>
                  <a:rPr lang="en-US" altLang="zh-CN" sz="1100" b="1" i="1" dirty="0" err="1"/>
                  <a:t>P</a:t>
                </a:r>
                <a:r>
                  <a:rPr lang="en-US" altLang="zh-CN" sz="1100" i="1" dirty="0" err="1"/>
                  <a:t>ositive</a:t>
                </a:r>
                <a:r>
                  <a:rPr lang="en-US" altLang="zh-CN" sz="1100" b="1" i="1" dirty="0" err="1"/>
                  <a:t>R</a:t>
                </a:r>
                <a:r>
                  <a:rPr lang="en-US" altLang="zh-CN" sz="1100" i="1" dirty="0" err="1"/>
                  <a:t>ate</a:t>
                </a:r>
                <a:r>
                  <a:rPr lang="zh-CN" altLang="zh-CN" sz="1100" dirty="0"/>
                  <a:t>：该指标表示被错误预测为逾期阳性（意味着它实际值是正常阴性）的样本，占所有实际为正常阴性的比例。假阳率</a:t>
                </a:r>
                <a14:m>
                  <m:oMath xmlns:m="http://schemas.openxmlformats.org/officeDocument/2006/math">
                    <m:r>
                      <a:rPr lang="en-US" altLang="zh-CN" sz="1100" i="1">
                        <a:latin typeface="Cambria Math"/>
                      </a:rPr>
                      <m:t>𝐹𝑃𝑅</m:t>
                    </m:r>
                    <m:r>
                      <a:rPr lang="en-US" altLang="zh-CN" sz="1100">
                        <a:latin typeface="Cambria Math"/>
                      </a:rPr>
                      <m:t>=</m:t>
                    </m:r>
                    <m:f>
                      <m:fPr>
                        <m:ctrlPr>
                          <a:rPr lang="zh-CN" altLang="zh-CN" sz="1100" i="1">
                            <a:latin typeface="Cambria Math" panose="02040503050406030204" pitchFamily="18" charset="0"/>
                          </a:rPr>
                        </m:ctrlPr>
                      </m:fPr>
                      <m:num>
                        <m:r>
                          <a:rPr lang="en-US" altLang="zh-CN" sz="1100" i="1">
                            <a:latin typeface="Cambria Math"/>
                          </a:rPr>
                          <m:t>𝐹𝑃</m:t>
                        </m:r>
                      </m:num>
                      <m:den>
                        <m:r>
                          <a:rPr lang="en-US" altLang="zh-CN" sz="1100" i="1">
                            <a:latin typeface="Cambria Math"/>
                          </a:rPr>
                          <m:t>𝑇𝑁</m:t>
                        </m:r>
                        <m:r>
                          <a:rPr lang="en-US" altLang="zh-CN" sz="1100" i="1">
                            <a:latin typeface="Cambria Math"/>
                          </a:rPr>
                          <m:t>+</m:t>
                        </m:r>
                        <m:r>
                          <a:rPr lang="en-US" altLang="zh-CN" sz="1100" i="1">
                            <a:latin typeface="Cambria Math"/>
                          </a:rPr>
                          <m:t>𝐹𝑃</m:t>
                        </m:r>
                      </m:den>
                    </m:f>
                  </m:oMath>
                </a14:m>
                <a:r>
                  <a:rPr lang="zh-CN" altLang="zh-CN" sz="1100" dirty="0"/>
                  <a:t>。</a:t>
                </a:r>
              </a:p>
              <a:p>
                <a:pPr latinLnBrk="1"/>
                <a:r>
                  <a:rPr lang="zh-CN" altLang="zh-CN" sz="1100" b="1" dirty="0">
                    <a:solidFill>
                      <a:srgbClr val="FF0000"/>
                    </a:solidFill>
                  </a:rPr>
                  <a:t>真阳率</a:t>
                </a:r>
                <a:r>
                  <a:rPr lang="en-US" altLang="zh-CN" sz="1100" b="1" i="1" dirty="0" err="1"/>
                  <a:t>T</a:t>
                </a:r>
                <a:r>
                  <a:rPr lang="en-US" altLang="zh-CN" sz="1100" i="1" dirty="0" err="1"/>
                  <a:t>rue</a:t>
                </a:r>
                <a:r>
                  <a:rPr lang="en-US" altLang="zh-CN" sz="1100" b="1" i="1" dirty="0" err="1"/>
                  <a:t>P</a:t>
                </a:r>
                <a:r>
                  <a:rPr lang="en-US" altLang="zh-CN" sz="1100" i="1" dirty="0" err="1"/>
                  <a:t>ositive</a:t>
                </a:r>
                <a:r>
                  <a:rPr lang="en-US" altLang="zh-CN" sz="1100" b="1" i="1" dirty="0" err="1"/>
                  <a:t>R</a:t>
                </a:r>
                <a:r>
                  <a:rPr lang="en-US" altLang="zh-CN" sz="1100" i="1" dirty="0" err="1"/>
                  <a:t>ate</a:t>
                </a:r>
                <a:r>
                  <a:rPr lang="zh-CN" altLang="zh-CN" sz="1100" dirty="0"/>
                  <a:t>：该指标表示被正确预测为逾期阳性的样本，占所有实际为逾期阳性的比例。真阳率和召回率</a:t>
                </a:r>
                <a:r>
                  <a:rPr lang="en-US" altLang="zh-CN" sz="1100" i="1" dirty="0"/>
                  <a:t>Recall</a:t>
                </a:r>
                <a:r>
                  <a:rPr lang="zh-CN" altLang="zh-CN" sz="1100" dirty="0"/>
                  <a:t>相等</a:t>
                </a:r>
                <a14:m>
                  <m:oMath xmlns:m="http://schemas.openxmlformats.org/officeDocument/2006/math">
                    <m:r>
                      <a:rPr lang="en-US" altLang="zh-CN" sz="1100" i="1">
                        <a:latin typeface="Cambria Math"/>
                      </a:rPr>
                      <m:t>𝑇𝑃𝑅</m:t>
                    </m:r>
                    <m:r>
                      <a:rPr lang="en-US" altLang="zh-CN" sz="1100">
                        <a:latin typeface="Cambria Math"/>
                      </a:rPr>
                      <m:t>=</m:t>
                    </m:r>
                    <m:f>
                      <m:fPr>
                        <m:ctrlPr>
                          <a:rPr lang="zh-CN" altLang="zh-CN" sz="1100" i="1">
                            <a:latin typeface="Cambria Math" panose="02040503050406030204" pitchFamily="18" charset="0"/>
                          </a:rPr>
                        </m:ctrlPr>
                      </m:fPr>
                      <m:num>
                        <m:r>
                          <a:rPr lang="en-US" altLang="zh-CN" sz="1100" i="1">
                            <a:latin typeface="Cambria Math"/>
                          </a:rPr>
                          <m:t>𝑇𝑃</m:t>
                        </m:r>
                      </m:num>
                      <m:den>
                        <m:r>
                          <a:rPr lang="en-US" altLang="zh-CN" sz="1100" i="1">
                            <a:latin typeface="Cambria Math"/>
                          </a:rPr>
                          <m:t>𝑇𝑃</m:t>
                        </m:r>
                        <m:r>
                          <a:rPr lang="en-US" altLang="zh-CN" sz="1100" i="1">
                            <a:latin typeface="Cambria Math"/>
                          </a:rPr>
                          <m:t>+</m:t>
                        </m:r>
                        <m:r>
                          <a:rPr lang="en-US" altLang="zh-CN" sz="1100" i="1">
                            <a:latin typeface="Cambria Math"/>
                          </a:rPr>
                          <m:t>𝐹𝑁</m:t>
                        </m:r>
                      </m:den>
                    </m:f>
                  </m:oMath>
                </a14:m>
                <a:r>
                  <a:rPr lang="zh-CN" altLang="zh-CN" sz="1100" dirty="0"/>
                  <a:t>。</a:t>
                </a:r>
              </a:p>
            </p:txBody>
          </p:sp>
        </mc:Choice>
        <mc:Fallback xmlns="">
          <p:sp>
            <p:nvSpPr>
              <p:cNvPr id="6" name="文本框 5">
                <a:extLst>
                  <a:ext uri="{FF2B5EF4-FFF2-40B4-BE49-F238E27FC236}">
                    <a16:creationId xmlns:a16="http://schemas.microsoft.com/office/drawing/2014/main" id="{11819E3E-8E32-4C37-87C3-CC39733DACDC}"/>
                  </a:ext>
                </a:extLst>
              </p:cNvPr>
              <p:cNvSpPr txBox="1">
                <a:spLocks noRot="1" noChangeAspect="1" noMove="1" noResize="1" noEditPoints="1" noAdjustHandles="1" noChangeArrowheads="1" noChangeShapeType="1" noTextEdit="1"/>
              </p:cNvSpPr>
              <p:nvPr/>
            </p:nvSpPr>
            <p:spPr>
              <a:xfrm>
                <a:off x="4810575" y="120415"/>
                <a:ext cx="3816425" cy="1250150"/>
              </a:xfrm>
              <a:prstGeom prst="rect">
                <a:avLst/>
              </a:prstGeom>
              <a:blipFill>
                <a:blip r:embed="rId3"/>
                <a:stretch>
                  <a:fillRect t="-976"/>
                </a:stretch>
              </a:blipFill>
            </p:spPr>
            <p:txBody>
              <a:bodyPr/>
              <a:lstStyle/>
              <a:p>
                <a:r>
                  <a:rPr lang="zh-CN" altLang="en-US">
                    <a:noFill/>
                  </a:rPr>
                  <a:t> </a:t>
                </a:r>
              </a:p>
            </p:txBody>
          </p:sp>
        </mc:Fallback>
      </mc:AlternateContent>
      <p:graphicFrame>
        <p:nvGraphicFramePr>
          <p:cNvPr id="3" name="表格 2">
            <a:extLst>
              <a:ext uri="{FF2B5EF4-FFF2-40B4-BE49-F238E27FC236}">
                <a16:creationId xmlns:a16="http://schemas.microsoft.com/office/drawing/2014/main" id="{D9A8442B-0E63-4FB0-92EA-C3607DD72436}"/>
              </a:ext>
            </a:extLst>
          </p:cNvPr>
          <p:cNvGraphicFramePr>
            <a:graphicFrameLocks noGrp="1"/>
          </p:cNvGraphicFramePr>
          <p:nvPr>
            <p:extLst>
              <p:ext uri="{D42A27DB-BD31-4B8C-83A1-F6EECF244321}">
                <p14:modId xmlns:p14="http://schemas.microsoft.com/office/powerpoint/2010/main" val="1855002258"/>
              </p:ext>
            </p:extLst>
          </p:nvPr>
        </p:nvGraphicFramePr>
        <p:xfrm>
          <a:off x="437704" y="2300479"/>
          <a:ext cx="3949700" cy="914400"/>
        </p:xfrm>
        <a:graphic>
          <a:graphicData uri="http://schemas.openxmlformats.org/drawingml/2006/table">
            <a:tbl>
              <a:tblPr>
                <a:tableStyleId>{16D9F66E-5EB9-4882-86FB-DCBF35E3C3E4}</a:tableStyleId>
              </a:tblPr>
              <a:tblGrid>
                <a:gridCol w="1206500">
                  <a:extLst>
                    <a:ext uri="{9D8B030D-6E8A-4147-A177-3AD203B41FA5}">
                      <a16:colId xmlns:a16="http://schemas.microsoft.com/office/drawing/2014/main" val="257932600"/>
                    </a:ext>
                  </a:extLst>
                </a:gridCol>
                <a:gridCol w="685800">
                  <a:extLst>
                    <a:ext uri="{9D8B030D-6E8A-4147-A177-3AD203B41FA5}">
                      <a16:colId xmlns:a16="http://schemas.microsoft.com/office/drawing/2014/main" val="1032413798"/>
                    </a:ext>
                  </a:extLst>
                </a:gridCol>
                <a:gridCol w="685800">
                  <a:extLst>
                    <a:ext uri="{9D8B030D-6E8A-4147-A177-3AD203B41FA5}">
                      <a16:colId xmlns:a16="http://schemas.microsoft.com/office/drawing/2014/main" val="1574024892"/>
                    </a:ext>
                  </a:extLst>
                </a:gridCol>
                <a:gridCol w="685800">
                  <a:extLst>
                    <a:ext uri="{9D8B030D-6E8A-4147-A177-3AD203B41FA5}">
                      <a16:colId xmlns:a16="http://schemas.microsoft.com/office/drawing/2014/main" val="3462559156"/>
                    </a:ext>
                  </a:extLst>
                </a:gridCol>
                <a:gridCol w="685800">
                  <a:extLst>
                    <a:ext uri="{9D8B030D-6E8A-4147-A177-3AD203B41FA5}">
                      <a16:colId xmlns:a16="http://schemas.microsoft.com/office/drawing/2014/main" val="3722046347"/>
                    </a:ext>
                  </a:extLst>
                </a:gridCol>
              </a:tblGrid>
              <a:tr h="180975">
                <a:tc>
                  <a:txBody>
                    <a:bodyPr/>
                    <a:lstStyle/>
                    <a:p>
                      <a:pPr algn="ctr" fontAlgn="ctr"/>
                      <a:r>
                        <a:rPr lang="zh-CN" altLang="en-US" sz="1100" u="none" strike="noStrike">
                          <a:effectLst/>
                        </a:rPr>
                        <a:t>　</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&lt;0.3</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dirty="0">
                          <a:effectLst/>
                        </a:rPr>
                        <a:t>&lt;0.5</a:t>
                      </a:r>
                      <a:endParaRPr lang="en-US" altLang="zh-CN" sz="11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&lt;0.7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&lt;1.0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3030420134"/>
                  </a:ext>
                </a:extLst>
              </a:tr>
              <a:tr h="361950">
                <a:tc>
                  <a:txBody>
                    <a:bodyPr/>
                    <a:lstStyle/>
                    <a:p>
                      <a:pPr algn="ctr" fontAlgn="ctr"/>
                      <a:r>
                        <a:rPr lang="en-US" altLang="zh-CN" sz="1100" u="none" strike="noStrike">
                          <a:effectLst/>
                        </a:rPr>
                        <a:t>60</a:t>
                      </a:r>
                      <a:r>
                        <a:rPr lang="zh-CN" altLang="en-US" sz="1100" u="none" strike="noStrike">
                          <a:effectLst/>
                        </a:rPr>
                        <a:t>个阳性样本中，阈值区间样本数量</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10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20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60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1176054901"/>
                  </a:ext>
                </a:extLst>
              </a:tr>
              <a:tr h="371475">
                <a:tc>
                  <a:txBody>
                    <a:bodyPr/>
                    <a:lstStyle/>
                    <a:p>
                      <a:pPr algn="ctr" fontAlgn="ctr"/>
                      <a:r>
                        <a:rPr lang="en-US" altLang="zh-CN" sz="1100" u="none" strike="noStrike">
                          <a:effectLst/>
                        </a:rPr>
                        <a:t>40</a:t>
                      </a:r>
                      <a:r>
                        <a:rPr lang="zh-CN" altLang="en-US" sz="1100" u="none" strike="noStrike">
                          <a:effectLst/>
                        </a:rPr>
                        <a:t>个阴性样本中，阈值区间样本数量</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30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a:effectLst/>
                        </a:rPr>
                        <a:t>35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ctr" fontAlgn="ctr"/>
                      <a:r>
                        <a:rPr lang="en-US" altLang="zh-CN" sz="1100" u="none" strike="noStrike" dirty="0">
                          <a:effectLst/>
                        </a:rPr>
                        <a:t>40</a:t>
                      </a:r>
                      <a:endParaRPr lang="en-US" altLang="zh-CN" sz="11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791715444"/>
                  </a:ext>
                </a:extLst>
              </a:tr>
            </a:tbl>
          </a:graphicData>
        </a:graphic>
      </p:graphicFrame>
      <p:graphicFrame>
        <p:nvGraphicFramePr>
          <p:cNvPr id="5" name="表格 4">
            <a:extLst>
              <a:ext uri="{FF2B5EF4-FFF2-40B4-BE49-F238E27FC236}">
                <a16:creationId xmlns:a16="http://schemas.microsoft.com/office/drawing/2014/main" id="{11870F40-6D2B-45DF-AD6C-02CF24312222}"/>
              </a:ext>
            </a:extLst>
          </p:cNvPr>
          <p:cNvGraphicFramePr>
            <a:graphicFrameLocks noGrp="1"/>
          </p:cNvGraphicFramePr>
          <p:nvPr>
            <p:extLst>
              <p:ext uri="{D42A27DB-BD31-4B8C-83A1-F6EECF244321}">
                <p14:modId xmlns:p14="http://schemas.microsoft.com/office/powerpoint/2010/main" val="1763004516"/>
              </p:ext>
            </p:extLst>
          </p:nvPr>
        </p:nvGraphicFramePr>
        <p:xfrm>
          <a:off x="194582" y="3483699"/>
          <a:ext cx="4635500" cy="1447800"/>
        </p:xfrm>
        <a:graphic>
          <a:graphicData uri="http://schemas.openxmlformats.org/drawingml/2006/table">
            <a:tbl>
              <a:tblPr>
                <a:tableStyleId>{5C22544A-7EE6-4342-B048-85BDC9FD1C3A}</a:tableStyleId>
              </a:tblPr>
              <a:tblGrid>
                <a:gridCol w="1206500">
                  <a:extLst>
                    <a:ext uri="{9D8B030D-6E8A-4147-A177-3AD203B41FA5}">
                      <a16:colId xmlns:a16="http://schemas.microsoft.com/office/drawing/2014/main" val="449536359"/>
                    </a:ext>
                  </a:extLst>
                </a:gridCol>
                <a:gridCol w="685800">
                  <a:extLst>
                    <a:ext uri="{9D8B030D-6E8A-4147-A177-3AD203B41FA5}">
                      <a16:colId xmlns:a16="http://schemas.microsoft.com/office/drawing/2014/main" val="4153909446"/>
                    </a:ext>
                  </a:extLst>
                </a:gridCol>
                <a:gridCol w="685800">
                  <a:extLst>
                    <a:ext uri="{9D8B030D-6E8A-4147-A177-3AD203B41FA5}">
                      <a16:colId xmlns:a16="http://schemas.microsoft.com/office/drawing/2014/main" val="786209893"/>
                    </a:ext>
                  </a:extLst>
                </a:gridCol>
                <a:gridCol w="685800">
                  <a:extLst>
                    <a:ext uri="{9D8B030D-6E8A-4147-A177-3AD203B41FA5}">
                      <a16:colId xmlns:a16="http://schemas.microsoft.com/office/drawing/2014/main" val="3681978987"/>
                    </a:ext>
                  </a:extLst>
                </a:gridCol>
                <a:gridCol w="685800">
                  <a:extLst>
                    <a:ext uri="{9D8B030D-6E8A-4147-A177-3AD203B41FA5}">
                      <a16:colId xmlns:a16="http://schemas.microsoft.com/office/drawing/2014/main" val="2295483914"/>
                    </a:ext>
                  </a:extLst>
                </a:gridCol>
                <a:gridCol w="685800">
                  <a:extLst>
                    <a:ext uri="{9D8B030D-6E8A-4147-A177-3AD203B41FA5}">
                      <a16:colId xmlns:a16="http://schemas.microsoft.com/office/drawing/2014/main" val="2072652331"/>
                    </a:ext>
                  </a:extLst>
                </a:gridCol>
              </a:tblGrid>
              <a:tr h="180975">
                <a:tc>
                  <a:txBody>
                    <a:bodyPr/>
                    <a:lstStyle/>
                    <a:p>
                      <a:pPr algn="l" fontAlgn="ctr"/>
                      <a:r>
                        <a:rPr lang="zh-CN" altLang="en-US" sz="1100" u="none" strike="noStrike">
                          <a:effectLst/>
                        </a:rPr>
                        <a:t>当阈值取</a:t>
                      </a:r>
                      <a:r>
                        <a:rPr lang="en-US" altLang="zh-CN" sz="1100" u="none" strike="noStrike">
                          <a:effectLst/>
                        </a:rPr>
                        <a:t>0.3</a:t>
                      </a:r>
                      <a:r>
                        <a:rPr lang="zh-CN" altLang="en-US" sz="1100" u="none" strike="noStrike">
                          <a:effectLst/>
                        </a:rPr>
                        <a:t>时：</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TP=55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FN=5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TPR=55/60=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a:effectLst/>
                        </a:rPr>
                        <a:t>0.9167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020608036"/>
                  </a:ext>
                </a:extLst>
              </a:tr>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FP=15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TN=25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FPR=25/40=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a:effectLst/>
                        </a:rPr>
                        <a:t>0.625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3017832016"/>
                  </a:ext>
                </a:extLst>
              </a:tr>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853523587"/>
                  </a:ext>
                </a:extLst>
              </a:tr>
              <a:tr h="180975">
                <a:tc>
                  <a:txBody>
                    <a:bodyPr/>
                    <a:lstStyle/>
                    <a:p>
                      <a:pPr algn="l" fontAlgn="ctr"/>
                      <a:r>
                        <a:rPr lang="zh-CN" altLang="en-US" sz="1100" u="none" strike="noStrike">
                          <a:effectLst/>
                        </a:rPr>
                        <a:t>当阈值取</a:t>
                      </a:r>
                      <a:r>
                        <a:rPr lang="en-US" altLang="zh-CN" sz="1100" u="none" strike="noStrike">
                          <a:effectLst/>
                        </a:rPr>
                        <a:t>0.5</a:t>
                      </a:r>
                      <a:r>
                        <a:rPr lang="zh-CN" altLang="en-US" sz="1100" u="none" strike="noStrike">
                          <a:effectLst/>
                        </a:rPr>
                        <a:t>时：</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TP=50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FN=10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TPR=50/60=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a:effectLst/>
                        </a:rPr>
                        <a:t>0.8333</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3466312865"/>
                  </a:ext>
                </a:extLst>
              </a:tr>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FP=10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TN=30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FPR=10/40=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a:effectLst/>
                        </a:rPr>
                        <a:t>0.25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127132890"/>
                  </a:ext>
                </a:extLst>
              </a:tr>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275315403"/>
                  </a:ext>
                </a:extLst>
              </a:tr>
              <a:tr h="180975">
                <a:tc>
                  <a:txBody>
                    <a:bodyPr/>
                    <a:lstStyle/>
                    <a:p>
                      <a:pPr algn="l" fontAlgn="ctr"/>
                      <a:r>
                        <a:rPr lang="zh-CN" altLang="en-US" sz="1100" u="none" strike="noStrike">
                          <a:effectLst/>
                        </a:rPr>
                        <a:t>当阈值取</a:t>
                      </a:r>
                      <a:r>
                        <a:rPr lang="en-US" altLang="zh-CN" sz="1100" u="none" strike="noStrike">
                          <a:effectLst/>
                        </a:rPr>
                        <a:t>0.7</a:t>
                      </a:r>
                      <a:r>
                        <a:rPr lang="zh-CN" altLang="en-US" sz="1100" u="none" strike="noStrike">
                          <a:effectLst/>
                        </a:rPr>
                        <a:t>时：</a:t>
                      </a: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TP=40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FN=20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TPR=40/60=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a:effectLst/>
                        </a:rPr>
                        <a:t>0.6667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4080722679"/>
                  </a:ext>
                </a:extLst>
              </a:tr>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FP=5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TN=35</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gridSpan="2">
                  <a:txBody>
                    <a:bodyPr/>
                    <a:lstStyle/>
                    <a:p>
                      <a:pPr algn="ctr" fontAlgn="ctr"/>
                      <a:r>
                        <a:rPr lang="en-US" sz="1100" u="none" strike="noStrike">
                          <a:effectLst/>
                        </a:rPr>
                        <a:t>FPR=5/40=</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hMerge="1">
                  <a:txBody>
                    <a:bodyPr/>
                    <a:lstStyle/>
                    <a:p>
                      <a:endParaRPr lang="zh-CN" altLang="en-US"/>
                    </a:p>
                  </a:txBody>
                  <a:tcPr/>
                </a:tc>
                <a:tc>
                  <a:txBody>
                    <a:bodyPr/>
                    <a:lstStyle/>
                    <a:p>
                      <a:pPr algn="r" fontAlgn="ctr"/>
                      <a:r>
                        <a:rPr lang="en-US" altLang="zh-CN" sz="1100" u="none" strike="noStrike" dirty="0">
                          <a:effectLst/>
                        </a:rPr>
                        <a:t>0.125</a:t>
                      </a:r>
                      <a:endParaRPr lang="en-US" altLang="zh-CN" sz="11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242669092"/>
                  </a:ext>
                </a:extLst>
              </a:tr>
            </a:tbl>
          </a:graphicData>
        </a:graphic>
      </p:graphicFrame>
      <p:graphicFrame>
        <p:nvGraphicFramePr>
          <p:cNvPr id="8" name="表格 7">
            <a:extLst>
              <a:ext uri="{FF2B5EF4-FFF2-40B4-BE49-F238E27FC236}">
                <a16:creationId xmlns:a16="http://schemas.microsoft.com/office/drawing/2014/main" id="{20601323-1323-40AC-811D-AB75BFD188C2}"/>
              </a:ext>
            </a:extLst>
          </p:cNvPr>
          <p:cNvGraphicFramePr>
            <a:graphicFrameLocks noGrp="1"/>
          </p:cNvGraphicFramePr>
          <p:nvPr>
            <p:extLst>
              <p:ext uri="{D42A27DB-BD31-4B8C-83A1-F6EECF244321}">
                <p14:modId xmlns:p14="http://schemas.microsoft.com/office/powerpoint/2010/main" val="2453700532"/>
              </p:ext>
            </p:extLst>
          </p:nvPr>
        </p:nvGraphicFramePr>
        <p:xfrm>
          <a:off x="5580906" y="1506071"/>
          <a:ext cx="2578100" cy="1085850"/>
        </p:xfrm>
        <a:graphic>
          <a:graphicData uri="http://schemas.openxmlformats.org/drawingml/2006/table">
            <a:tbl>
              <a:tblPr>
                <a:tableStyleId>{5C22544A-7EE6-4342-B048-85BDC9FD1C3A}</a:tableStyleId>
              </a:tblPr>
              <a:tblGrid>
                <a:gridCol w="1206500">
                  <a:extLst>
                    <a:ext uri="{9D8B030D-6E8A-4147-A177-3AD203B41FA5}">
                      <a16:colId xmlns:a16="http://schemas.microsoft.com/office/drawing/2014/main" val="831832131"/>
                    </a:ext>
                  </a:extLst>
                </a:gridCol>
                <a:gridCol w="685800">
                  <a:extLst>
                    <a:ext uri="{9D8B030D-6E8A-4147-A177-3AD203B41FA5}">
                      <a16:colId xmlns:a16="http://schemas.microsoft.com/office/drawing/2014/main" val="893141467"/>
                    </a:ext>
                  </a:extLst>
                </a:gridCol>
                <a:gridCol w="685800">
                  <a:extLst>
                    <a:ext uri="{9D8B030D-6E8A-4147-A177-3AD203B41FA5}">
                      <a16:colId xmlns:a16="http://schemas.microsoft.com/office/drawing/2014/main" val="3477410667"/>
                    </a:ext>
                  </a:extLst>
                </a:gridCol>
              </a:tblGrid>
              <a:tr h="180975">
                <a:tc>
                  <a:txBody>
                    <a:bodyPr/>
                    <a:lstStyle/>
                    <a:p>
                      <a:pPr algn="l" fontAlgn="ctr"/>
                      <a:endParaRPr lang="zh-CN" alt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FPR</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l" fontAlgn="ctr"/>
                      <a:r>
                        <a:rPr lang="en-US" sz="1100" u="none" strike="noStrike">
                          <a:effectLst/>
                        </a:rPr>
                        <a:t>TPR</a:t>
                      </a:r>
                      <a:endParaRPr lang="en-US"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597481273"/>
                  </a:ext>
                </a:extLst>
              </a:tr>
              <a:tr h="180975">
                <a:tc>
                  <a:txBody>
                    <a:bodyPr/>
                    <a:lstStyle/>
                    <a:p>
                      <a:pPr algn="l" fontAlgn="ctr"/>
                      <a:r>
                        <a:rPr lang="zh-CN" altLang="en-US" sz="1100" u="none" strike="noStrike">
                          <a:effectLst/>
                        </a:rPr>
                        <a:t>阈值</a:t>
                      </a:r>
                      <a:r>
                        <a:rPr lang="en-US" altLang="zh-CN" sz="1100" u="none" strike="noStrike">
                          <a:effectLst/>
                        </a:rPr>
                        <a:t>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1</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1</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715528640"/>
                  </a:ext>
                </a:extLst>
              </a:tr>
              <a:tr h="180975">
                <a:tc>
                  <a:txBody>
                    <a:bodyPr/>
                    <a:lstStyle/>
                    <a:p>
                      <a:pPr algn="l" fontAlgn="ctr"/>
                      <a:r>
                        <a:rPr lang="zh-CN" altLang="en-US" sz="1100" u="none" strike="noStrike">
                          <a:effectLst/>
                        </a:rPr>
                        <a:t>阈值</a:t>
                      </a:r>
                      <a:r>
                        <a:rPr lang="en-US" altLang="zh-CN" sz="1100" u="none" strike="noStrike">
                          <a:effectLst/>
                        </a:rPr>
                        <a:t>0.3</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0.625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0.9167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1658069530"/>
                  </a:ext>
                </a:extLst>
              </a:tr>
              <a:tr h="180975">
                <a:tc>
                  <a:txBody>
                    <a:bodyPr/>
                    <a:lstStyle/>
                    <a:p>
                      <a:pPr algn="l" fontAlgn="ctr"/>
                      <a:r>
                        <a:rPr lang="zh-CN" altLang="en-US" sz="1100" u="none" strike="noStrike">
                          <a:effectLst/>
                        </a:rPr>
                        <a:t>阈值</a:t>
                      </a:r>
                      <a:r>
                        <a:rPr lang="en-US" altLang="zh-CN" sz="1100" u="none" strike="noStrike">
                          <a:effectLst/>
                        </a:rPr>
                        <a:t>0.5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0.8333</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003186690"/>
                  </a:ext>
                </a:extLst>
              </a:tr>
              <a:tr h="180975">
                <a:tc>
                  <a:txBody>
                    <a:bodyPr/>
                    <a:lstStyle/>
                    <a:p>
                      <a:pPr algn="l" fontAlgn="ctr"/>
                      <a:r>
                        <a:rPr lang="zh-CN" altLang="en-US" sz="1100" u="none" strike="noStrike">
                          <a:effectLst/>
                        </a:rPr>
                        <a:t>阈值</a:t>
                      </a:r>
                      <a:r>
                        <a:rPr lang="en-US" altLang="zh-CN" sz="1100" u="none" strike="noStrike">
                          <a:effectLst/>
                        </a:rPr>
                        <a:t>0.7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0.125</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0.6667</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1464334404"/>
                  </a:ext>
                </a:extLst>
              </a:tr>
              <a:tr h="180975">
                <a:tc>
                  <a:txBody>
                    <a:bodyPr/>
                    <a:lstStyle/>
                    <a:p>
                      <a:pPr algn="l" fontAlgn="ctr"/>
                      <a:r>
                        <a:rPr lang="zh-CN" altLang="en-US" sz="1100" u="none" strike="noStrike">
                          <a:effectLst/>
                        </a:rPr>
                        <a:t>阈值</a:t>
                      </a:r>
                      <a:r>
                        <a:rPr lang="en-US" altLang="zh-CN" sz="1100" u="none" strike="noStrike">
                          <a:effectLst/>
                        </a:rPr>
                        <a:t>1</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a:effectLst/>
                        </a:rPr>
                        <a:t>0</a:t>
                      </a:r>
                      <a:endParaRPr lang="en-US" altLang="zh-CN" sz="1100" b="0" i="0" u="none" strike="noStrike">
                        <a:solidFill>
                          <a:srgbClr val="000000"/>
                        </a:solidFill>
                        <a:effectLst/>
                        <a:latin typeface="等线" panose="02010600030101010101" pitchFamily="2" charset="-122"/>
                        <a:ea typeface="等线" panose="02010600030101010101" pitchFamily="2" charset="-122"/>
                      </a:endParaRPr>
                    </a:p>
                  </a:txBody>
                  <a:tcPr marL="9525" marR="9525" marT="9525" marB="0" anchor="ctr"/>
                </a:tc>
                <a:tc>
                  <a:txBody>
                    <a:bodyPr/>
                    <a:lstStyle/>
                    <a:p>
                      <a:pPr algn="r" fontAlgn="ctr"/>
                      <a:r>
                        <a:rPr lang="en-US" altLang="zh-CN" sz="1100" u="none" strike="noStrike" dirty="0">
                          <a:effectLst/>
                        </a:rPr>
                        <a:t>0</a:t>
                      </a:r>
                      <a:endParaRPr lang="en-US" altLang="zh-CN" sz="11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ctr"/>
                </a:tc>
                <a:extLst>
                  <a:ext uri="{0D108BD9-81ED-4DB2-BD59-A6C34878D82A}">
                    <a16:rowId xmlns:a16="http://schemas.microsoft.com/office/drawing/2014/main" val="2519477427"/>
                  </a:ext>
                </a:extLst>
              </a:tr>
            </a:tbl>
          </a:graphicData>
        </a:graphic>
      </p:graphicFrame>
      <p:graphicFrame>
        <p:nvGraphicFramePr>
          <p:cNvPr id="11" name="图表 10">
            <a:extLst>
              <a:ext uri="{FF2B5EF4-FFF2-40B4-BE49-F238E27FC236}">
                <a16:creationId xmlns:a16="http://schemas.microsoft.com/office/drawing/2014/main" id="{9AACED78-5B54-44BE-B317-A4D1A85EBF14}"/>
              </a:ext>
            </a:extLst>
          </p:cNvPr>
          <p:cNvGraphicFramePr>
            <a:graphicFrameLocks/>
          </p:cNvGraphicFramePr>
          <p:nvPr>
            <p:extLst>
              <p:ext uri="{D42A27DB-BD31-4B8C-83A1-F6EECF244321}">
                <p14:modId xmlns:p14="http://schemas.microsoft.com/office/powerpoint/2010/main" val="3246831391"/>
              </p:ext>
            </p:extLst>
          </p:nvPr>
        </p:nvGraphicFramePr>
        <p:xfrm>
          <a:off x="5402920" y="2747285"/>
          <a:ext cx="2934072" cy="218421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9499828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65345" y="1418382"/>
            <a:ext cx="4176464" cy="2308324"/>
          </a:xfrm>
          <a:prstGeom prst="rect">
            <a:avLst/>
          </a:prstGeom>
          <a:noFill/>
        </p:spPr>
        <p:txBody>
          <a:bodyPr wrap="square" rtlCol="0" anchor="t">
            <a:spAutoFit/>
          </a:bodyPr>
          <a:lstStyle/>
          <a:p>
            <a:pPr latinLnBrk="1"/>
            <a:r>
              <a:rPr lang="zh-CN" altLang="zh-CN" sz="1600" dirty="0"/>
              <a:t>虚线是随机算法的</a:t>
            </a:r>
            <a:r>
              <a:rPr lang="en-US" altLang="zh-CN" sz="1600" dirty="0"/>
              <a:t>ROC</a:t>
            </a:r>
            <a:r>
              <a:rPr lang="zh-CN" altLang="zh-CN" sz="1600" dirty="0"/>
              <a:t>，垃圾算法的</a:t>
            </a:r>
            <a:r>
              <a:rPr lang="en-US" altLang="zh-CN" sz="1600" dirty="0"/>
              <a:t>ROC</a:t>
            </a:r>
            <a:r>
              <a:rPr lang="zh-CN" altLang="zh-CN" sz="1600" dirty="0"/>
              <a:t>和</a:t>
            </a:r>
            <a:r>
              <a:rPr lang="en-US" altLang="zh-CN" sz="1600" dirty="0"/>
              <a:t>x</a:t>
            </a:r>
            <a:r>
              <a:rPr lang="zh-CN" altLang="zh-CN" sz="1600" dirty="0"/>
              <a:t>轴重合，理想算法的</a:t>
            </a:r>
            <a:r>
              <a:rPr lang="en-US" altLang="zh-CN" sz="1600" dirty="0"/>
              <a:t>ROC</a:t>
            </a:r>
            <a:r>
              <a:rPr lang="zh-CN" altLang="zh-CN" sz="1600" dirty="0"/>
              <a:t>和</a:t>
            </a:r>
            <a:r>
              <a:rPr lang="en-US" altLang="zh-CN" sz="1600" dirty="0"/>
              <a:t>TPR=1</a:t>
            </a:r>
            <a:r>
              <a:rPr lang="zh-CN" altLang="zh-CN" sz="1600" dirty="0"/>
              <a:t>的直线重合。图中折线下方到</a:t>
            </a:r>
            <a:r>
              <a:rPr lang="en-US" altLang="zh-CN" sz="1600" dirty="0"/>
              <a:t>x</a:t>
            </a:r>
            <a:r>
              <a:rPr lang="zh-CN" altLang="zh-CN" sz="1600" dirty="0"/>
              <a:t>轴之间的面积称为</a:t>
            </a:r>
            <a:r>
              <a:rPr lang="en-US" altLang="zh-CN" sz="1600" dirty="0"/>
              <a:t>AUC</a:t>
            </a:r>
            <a:r>
              <a:rPr lang="zh-CN" altLang="zh-CN" sz="1600" dirty="0"/>
              <a:t>（</a:t>
            </a:r>
            <a:r>
              <a:rPr lang="en-US" altLang="zh-CN" sz="1600" dirty="0"/>
              <a:t>Area Under Curve</a:t>
            </a:r>
            <a:r>
              <a:rPr lang="zh-CN" altLang="zh-CN" sz="1600" dirty="0"/>
              <a:t>）。很明显，</a:t>
            </a:r>
            <a:r>
              <a:rPr lang="en-US" altLang="zh-CN" sz="1600" dirty="0"/>
              <a:t>AUC</a:t>
            </a:r>
            <a:r>
              <a:rPr lang="zh-CN" altLang="zh-CN" sz="1600" dirty="0"/>
              <a:t>的值位于</a:t>
            </a:r>
            <a:r>
              <a:rPr lang="en-US" altLang="zh-CN" sz="1600" dirty="0"/>
              <a:t>0-1</a:t>
            </a:r>
            <a:r>
              <a:rPr lang="zh-CN" altLang="zh-CN" sz="1600" dirty="0"/>
              <a:t>之间。算法模型的分类效果越接近与理想算法，那么他的</a:t>
            </a:r>
            <a:r>
              <a:rPr lang="en-US" altLang="zh-CN" sz="1600" dirty="0"/>
              <a:t>AUC</a:t>
            </a:r>
            <a:r>
              <a:rPr lang="zh-CN" altLang="zh-CN" sz="1600" dirty="0"/>
              <a:t>就越接近</a:t>
            </a:r>
            <a:r>
              <a:rPr lang="en-US" altLang="zh-CN" sz="1600" dirty="0"/>
              <a:t>1</a:t>
            </a:r>
            <a:r>
              <a:rPr lang="zh-CN" altLang="zh-CN" sz="1600" dirty="0"/>
              <a:t>；效果越差，就越接近</a:t>
            </a:r>
            <a:r>
              <a:rPr lang="en-US" altLang="zh-CN" sz="1600" dirty="0"/>
              <a:t>0</a:t>
            </a:r>
            <a:r>
              <a:rPr lang="zh-CN" altLang="zh-CN" sz="1600" dirty="0"/>
              <a:t>。当然，一个有意义的分类算法无论如何都应该高于随机算法的</a:t>
            </a:r>
            <a:r>
              <a:rPr lang="en-US" altLang="zh-CN" sz="1600" dirty="0"/>
              <a:t>0.5</a:t>
            </a:r>
            <a:r>
              <a:rPr lang="zh-CN" altLang="zh-CN" sz="1600" dirty="0"/>
              <a:t>，否则就不如随便猜了。</a:t>
            </a:r>
          </a:p>
        </p:txBody>
      </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5004842" y="909583"/>
            <a:ext cx="3888432" cy="3823201"/>
          </a:xfrm>
          <a:prstGeom prst="rect">
            <a:avLst/>
          </a:prstGeom>
        </p:spPr>
      </p:pic>
    </p:spTree>
    <p:extLst>
      <p:ext uri="{BB962C8B-B14F-4D97-AF65-F5344CB8AC3E}">
        <p14:creationId xmlns:p14="http://schemas.microsoft.com/office/powerpoint/2010/main" val="9526219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1092607"/>
          </a:xfrm>
          <a:prstGeom prst="rect">
            <a:avLst/>
          </a:prstGeom>
          <a:noFill/>
        </p:spPr>
        <p:txBody>
          <a:bodyPr wrap="square" rtlCol="0" anchor="t">
            <a:spAutoFit/>
          </a:bodyPr>
          <a:lstStyle/>
          <a:p>
            <a:pPr lvl="0">
              <a:spcBef>
                <a:spcPts val="600"/>
              </a:spcBef>
              <a:buSzPct val="75000"/>
            </a:pPr>
            <a:r>
              <a:rPr lang="zh-CN" altLang="en-US" sz="2000" b="1" dirty="0"/>
              <a:t>算法训练、测试与评估</a:t>
            </a:r>
            <a:endParaRPr lang="en-US" altLang="zh-CN" sz="2000" b="1" dirty="0"/>
          </a:p>
          <a:p>
            <a:pPr marL="342900" lvl="0" indent="-342900">
              <a:spcBef>
                <a:spcPts val="600"/>
              </a:spcBef>
              <a:buSzPct val="75000"/>
              <a:buFont typeface="Wingdings" panose="05000000000000000000" pitchFamily="2" charset="2"/>
              <a:buChar char="l"/>
            </a:pPr>
            <a:r>
              <a:rPr lang="zh-CN" altLang="en-US" sz="2000" dirty="0"/>
              <a:t>很多数据挖掘算法会将</a:t>
            </a:r>
            <a:r>
              <a:rPr lang="en-US" altLang="zh-CN" sz="2000" dirty="0"/>
              <a:t>AUC</a:t>
            </a:r>
            <a:r>
              <a:rPr lang="zh-CN" altLang="en-US" sz="2000" dirty="0"/>
              <a:t>的值和混淆矩阵一起输出，便于使用者对算法的分类效果进行评估。</a:t>
            </a:r>
          </a:p>
        </p:txBody>
      </p:sp>
      <p:sp>
        <p:nvSpPr>
          <p:cNvPr id="2" name="Rectangle 2"/>
          <p:cNvSpPr>
            <a:spLocks noChangeArrowheads="1"/>
          </p:cNvSpPr>
          <p:nvPr/>
        </p:nvSpPr>
        <p:spPr bwMode="auto">
          <a:xfrm>
            <a:off x="756370" y="2068488"/>
            <a:ext cx="985926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1667302231"/>
              </p:ext>
            </p:extLst>
          </p:nvPr>
        </p:nvGraphicFramePr>
        <p:xfrm>
          <a:off x="756370" y="2068488"/>
          <a:ext cx="6822571" cy="2118199"/>
        </p:xfrm>
        <a:graphic>
          <a:graphicData uri="http://schemas.openxmlformats.org/presentationml/2006/ole">
            <mc:AlternateContent xmlns:mc="http://schemas.openxmlformats.org/markup-compatibility/2006">
              <mc:Choice xmlns:v="urn:schemas-microsoft-com:vml" Requires="v">
                <p:oleObj r:id="rId3" imgW="6074229" imgH="1889277" progId="Visio.Drawing.11">
                  <p:embed/>
                </p:oleObj>
              </mc:Choice>
              <mc:Fallback>
                <p:oleObj r:id="rId3" imgW="6074229" imgH="1889277"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6370" y="2068488"/>
                        <a:ext cx="6822571" cy="2118199"/>
                      </a:xfrm>
                      <a:prstGeom prst="rect">
                        <a:avLst/>
                      </a:prstGeom>
                      <a:noFill/>
                    </p:spPr>
                  </p:pic>
                </p:oleObj>
              </mc:Fallback>
            </mc:AlternateContent>
          </a:graphicData>
        </a:graphic>
      </p:graphicFrame>
      <p:sp>
        <p:nvSpPr>
          <p:cNvPr id="4" name="矩形 3"/>
          <p:cNvSpPr/>
          <p:nvPr/>
        </p:nvSpPr>
        <p:spPr>
          <a:xfrm>
            <a:off x="2941249" y="4288501"/>
            <a:ext cx="3251211" cy="369332"/>
          </a:xfrm>
          <a:prstGeom prst="rect">
            <a:avLst/>
          </a:prstGeom>
        </p:spPr>
        <p:txBody>
          <a:bodyPr wrap="none">
            <a:spAutoFit/>
          </a:bodyPr>
          <a:lstStyle/>
          <a:p>
            <a:r>
              <a:rPr lang="zh-CN" altLang="en-US" dirty="0"/>
              <a:t>图 15-3 算法训练、测试与评估</a:t>
            </a:r>
          </a:p>
        </p:txBody>
      </p:sp>
    </p:spTree>
    <p:extLst>
      <p:ext uri="{BB962C8B-B14F-4D97-AF65-F5344CB8AC3E}">
        <p14:creationId xmlns:p14="http://schemas.microsoft.com/office/powerpoint/2010/main" val="32331314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785378"/>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图 </a:t>
            </a:r>
            <a:r>
              <a:rPr lang="en-US" altLang="zh-CN" sz="2000" dirty="0"/>
              <a:t>15-3</a:t>
            </a:r>
            <a:r>
              <a:rPr lang="zh-CN" altLang="en-US" sz="2000" dirty="0"/>
              <a:t>描述了算法训练、测试与评估的主要过程。首先将原始数据拆分成训练集和测试集。</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训练集用于数据挖掘算法模型的学习，从而得到模型的各项参数（即知识）。</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测试集用于检验模型的分类效果，即将测试样本集输入到模型中，查看模型的输出是否与实际相符。</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通过对预测分类结果和实际样本标签进行比较，就得到算法的评估情况。</a:t>
            </a:r>
          </a:p>
        </p:txBody>
      </p:sp>
    </p:spTree>
    <p:extLst>
      <p:ext uri="{BB962C8B-B14F-4D97-AF65-F5344CB8AC3E}">
        <p14:creationId xmlns:p14="http://schemas.microsoft.com/office/powerpoint/2010/main" val="42246000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355481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在开展数据挖掘业务的过程中，模型接收的一般是一个静态数据集。</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比方说我们的数据集是银行个人贷款的资料，其中包含了客户的个人信用信息、账户流水信息、以及客户是否逾期还款信息（即分类标签）。</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这个数据集通常会分为两部分：训练集和测试集。</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训练集可能占据整个数据集的</a:t>
            </a:r>
            <a:r>
              <a:rPr lang="en-US" altLang="zh-CN" sz="2000" dirty="0"/>
              <a:t>80~90%</a:t>
            </a:r>
            <a:r>
              <a:rPr lang="zh-CN" altLang="en-US" sz="2000" dirty="0"/>
              <a:t>，用来训练数据挖掘模型。</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模型训练完后，使用测试集检验模型的分类预测情况，得到一个分类结果（不会逾期</a:t>
            </a:r>
            <a:r>
              <a:rPr lang="en-US" altLang="zh-CN" sz="2000" dirty="0"/>
              <a:t>/</a:t>
            </a:r>
            <a:r>
              <a:rPr lang="zh-CN" altLang="en-US" sz="2000" dirty="0"/>
              <a:t>会逾期）。</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这个预测结果和测试集里的实际结果进行对比，就是表 </a:t>
            </a:r>
            <a:r>
              <a:rPr lang="en-US" altLang="zh-CN" sz="2000" dirty="0"/>
              <a:t>15-1</a:t>
            </a:r>
            <a:r>
              <a:rPr lang="zh-CN" altLang="en-US" sz="2000" dirty="0"/>
              <a:t>混淆矩阵中</a:t>
            </a:r>
            <a:r>
              <a:rPr lang="en-US" altLang="zh-CN" sz="2000" dirty="0"/>
              <a:t>TP</a:t>
            </a:r>
            <a:r>
              <a:rPr lang="zh-CN" altLang="en-US" sz="2000" dirty="0"/>
              <a:t>、</a:t>
            </a:r>
            <a:r>
              <a:rPr lang="en-US" altLang="zh-CN" sz="2000" dirty="0"/>
              <a:t>FN</a:t>
            </a:r>
            <a:r>
              <a:rPr lang="zh-CN" altLang="en-US" sz="2000" dirty="0"/>
              <a:t>、</a:t>
            </a:r>
            <a:r>
              <a:rPr lang="en-US" altLang="zh-CN" sz="2000" dirty="0"/>
              <a:t>FP</a:t>
            </a:r>
            <a:r>
              <a:rPr lang="zh-CN" altLang="en-US" sz="2000" dirty="0"/>
              <a:t>、</a:t>
            </a:r>
            <a:r>
              <a:rPr lang="en-US" altLang="zh-CN" sz="2000" dirty="0"/>
              <a:t>TN</a:t>
            </a:r>
            <a:r>
              <a:rPr lang="zh-CN" altLang="en-US" sz="2000" dirty="0"/>
              <a:t>数据。</a:t>
            </a:r>
          </a:p>
        </p:txBody>
      </p:sp>
    </p:spTree>
    <p:extLst>
      <p:ext uri="{BB962C8B-B14F-4D97-AF65-F5344CB8AC3E}">
        <p14:creationId xmlns:p14="http://schemas.microsoft.com/office/powerpoint/2010/main" val="20388414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173855" y="2223770"/>
            <a:ext cx="2987675" cy="706755"/>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案例背景</a:t>
            </a:r>
          </a:p>
        </p:txBody>
      </p:sp>
    </p:spTree>
    <p:extLst>
      <p:ext uri="{BB962C8B-B14F-4D97-AF65-F5344CB8AC3E}">
        <p14:creationId xmlns:p14="http://schemas.microsoft.com/office/powerpoint/2010/main" val="6543733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347787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信用卡虚假交易是指通过不存在的、伪造变更的实体商品或者服务交易，来套取信用卡内资金的违法行为。</a:t>
            </a:r>
            <a:endParaRPr lang="en-US" altLang="zh-CN" sz="2000" dirty="0"/>
          </a:p>
          <a:p>
            <a:pPr marL="342900" indent="-342900">
              <a:spcBef>
                <a:spcPts val="600"/>
              </a:spcBef>
              <a:buSzPct val="75000"/>
              <a:buFont typeface="Wingdings" panose="05000000000000000000" pitchFamily="2" charset="2"/>
              <a:buChar char="l"/>
            </a:pPr>
            <a:r>
              <a:rPr lang="zh-CN" altLang="en-US" sz="2000" dirty="0"/>
              <a:t>进行虚假交易的持卡人往往缺乏正常健康的还款能力，因此会给信用卡发行机构的资金安全带来威胁。</a:t>
            </a:r>
            <a:endParaRPr lang="en-US" altLang="zh-CN" sz="2000" dirty="0"/>
          </a:p>
          <a:p>
            <a:pPr marL="342900" indent="-342900">
              <a:spcBef>
                <a:spcPts val="600"/>
              </a:spcBef>
              <a:buSzPct val="75000"/>
              <a:buFont typeface="Wingdings" panose="05000000000000000000" pitchFamily="2" charset="2"/>
              <a:buChar char="l"/>
            </a:pPr>
            <a:r>
              <a:rPr lang="zh-CN" altLang="en-US" sz="2000" dirty="0"/>
              <a:t>同时，虚假交易套取的资金往往流向了限制或者禁止资金进入的领域，助长了违法犯罪活动的发生。</a:t>
            </a:r>
            <a:endParaRPr lang="en-US" altLang="zh-CN" sz="2000" dirty="0"/>
          </a:p>
          <a:p>
            <a:pPr marL="342900" indent="-342900">
              <a:spcBef>
                <a:spcPts val="600"/>
              </a:spcBef>
              <a:buSzPct val="75000"/>
              <a:buFont typeface="Wingdings" panose="05000000000000000000" pitchFamily="2" charset="2"/>
              <a:buChar char="l"/>
            </a:pPr>
            <a:r>
              <a:rPr lang="zh-CN" altLang="en-US" sz="2000" dirty="0"/>
              <a:t>因此，对信用卡的虚假交易进行识别，是信用卡发行机构和各国政府执法部门密切关注的一项日常任务。</a:t>
            </a:r>
          </a:p>
          <a:p>
            <a:pPr marL="342900" indent="-342900">
              <a:spcBef>
                <a:spcPts val="600"/>
              </a:spcBef>
              <a:buSzPct val="75000"/>
              <a:buFont typeface="Wingdings" panose="05000000000000000000" pitchFamily="2" charset="2"/>
              <a:buChar char="l"/>
            </a:pPr>
            <a:r>
              <a:rPr lang="zh-CN" altLang="en-US" sz="2000" dirty="0"/>
              <a:t>信用卡虚假交易识别，先后经历了人工甄别、规则判断和大数据人工智能识别等三个阶段。</a:t>
            </a:r>
          </a:p>
        </p:txBody>
      </p:sp>
    </p:spTree>
    <p:extLst>
      <p:ext uri="{BB962C8B-B14F-4D97-AF65-F5344CB8AC3E}">
        <p14:creationId xmlns:p14="http://schemas.microsoft.com/office/powerpoint/2010/main" val="12023824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1400383"/>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目前，虚假交易识别已进入大数据人工智能识别阶段。该阶段借助信用卡交易大数据记录和飞速发展的数据挖掘算法，能在第一时间发现可疑的虚假交易，从而避免损失、遏制违法犯罪活动。</a:t>
            </a:r>
            <a:endParaRPr lang="en-US" altLang="zh-CN" sz="2000" dirty="0"/>
          </a:p>
          <a:p>
            <a:pPr marL="342900" indent="-342900">
              <a:spcBef>
                <a:spcPts val="600"/>
              </a:spcBef>
              <a:buSzPct val="75000"/>
              <a:buFont typeface="Wingdings" panose="05000000000000000000" pitchFamily="2" charset="2"/>
              <a:buChar char="l"/>
            </a:pPr>
            <a:r>
              <a:rPr lang="zh-CN" altLang="en-US" sz="2000" dirty="0"/>
              <a:t>基于数据挖掘算法的虚假交易鉴别业务流程</a:t>
            </a:r>
          </a:p>
        </p:txBody>
      </p:sp>
      <p:sp>
        <p:nvSpPr>
          <p:cNvPr id="2" name="Rectangle 2"/>
          <p:cNvSpPr>
            <a:spLocks noChangeArrowheads="1"/>
          </p:cNvSpPr>
          <p:nvPr/>
        </p:nvSpPr>
        <p:spPr bwMode="auto">
          <a:xfrm>
            <a:off x="1188418" y="2333952"/>
            <a:ext cx="1000212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p:cNvGraphicFramePr>
            <a:graphicFrameLocks noChangeAspect="1"/>
          </p:cNvGraphicFramePr>
          <p:nvPr/>
        </p:nvGraphicFramePr>
        <p:xfrm>
          <a:off x="1188418" y="2448272"/>
          <a:ext cx="5977382" cy="2572544"/>
        </p:xfrm>
        <a:graphic>
          <a:graphicData uri="http://schemas.openxmlformats.org/presentationml/2006/ole">
            <mc:AlternateContent xmlns:mc="http://schemas.openxmlformats.org/markup-compatibility/2006">
              <mc:Choice xmlns:v="urn:schemas-microsoft-com:vml" Requires="v">
                <p:oleObj r:id="rId3" imgW="7667129" imgH="3274951" progId="Visio.Drawing.11">
                  <p:embed/>
                </p:oleObj>
              </mc:Choice>
              <mc:Fallback>
                <p:oleObj r:id="rId3" imgW="7667129" imgH="3274951" progId="Visio.Drawing.11">
                  <p:embed/>
                  <p:pic>
                    <p:nvPicPr>
                      <p:cNvPr id="4" name="对象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8418" y="2448272"/>
                        <a:ext cx="5977382" cy="2572544"/>
                      </a:xfrm>
                      <a:prstGeom prst="rect">
                        <a:avLst/>
                      </a:prstGeom>
                      <a:noFill/>
                    </p:spPr>
                  </p:pic>
                </p:oleObj>
              </mc:Fallback>
            </mc:AlternateContent>
          </a:graphicData>
        </a:graphic>
      </p:graphicFrame>
    </p:spTree>
    <p:extLst>
      <p:ext uri="{BB962C8B-B14F-4D97-AF65-F5344CB8AC3E}">
        <p14:creationId xmlns:p14="http://schemas.microsoft.com/office/powerpoint/2010/main" val="31996300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3785652"/>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第一步：是对原始业务记录数据进行清洗，得到满足算法输入要求的训练集数据。因为银行交易记录一般是非常规范和完善的，因此这一步的工作往往集中对数据项进行合理地数值化。账户的基本信息和每一笔交易信息，是算法训练集的属性；而对该笔交易进行人工分析或者事后反馈的结果，则是分类标签。</a:t>
            </a:r>
            <a:endParaRPr lang="en-US" altLang="zh-CN" sz="2000" dirty="0"/>
          </a:p>
          <a:p>
            <a:pPr marL="342900" indent="-342900">
              <a:spcBef>
                <a:spcPts val="600"/>
              </a:spcBef>
              <a:buSzPct val="75000"/>
              <a:buFont typeface="Wingdings" panose="05000000000000000000" pitchFamily="2" charset="2"/>
              <a:buChar char="l"/>
            </a:pPr>
            <a:r>
              <a:rPr lang="zh-CN" altLang="en-US" sz="2000" dirty="0"/>
              <a:t>第二步：是选用某种数据挖掘算法进行模型训练。</a:t>
            </a:r>
            <a:endParaRPr lang="en-US" altLang="zh-CN" sz="2000" dirty="0"/>
          </a:p>
          <a:p>
            <a:pPr marL="342900" indent="-342900">
              <a:spcBef>
                <a:spcPts val="600"/>
              </a:spcBef>
              <a:buSzPct val="75000"/>
              <a:buFont typeface="Wingdings" panose="05000000000000000000" pitchFamily="2" charset="2"/>
              <a:buChar char="l"/>
            </a:pPr>
            <a:r>
              <a:rPr lang="zh-CN" altLang="en-US" sz="2000" dirty="0"/>
              <a:t>第三步：是算法参数调优。</a:t>
            </a:r>
            <a:endParaRPr lang="en-US" altLang="zh-CN" sz="2000" dirty="0"/>
          </a:p>
          <a:p>
            <a:pPr marL="342900" indent="-342900">
              <a:spcBef>
                <a:spcPts val="600"/>
              </a:spcBef>
              <a:buSzPct val="75000"/>
              <a:buFont typeface="Wingdings" panose="05000000000000000000" pitchFamily="2" charset="2"/>
              <a:buChar char="l"/>
            </a:pPr>
            <a:r>
              <a:rPr lang="zh-CN" altLang="en-US" sz="2000" dirty="0"/>
              <a:t>第四步：训练好的算法模型可以用来对第四步的新交易信息进行分类预测。</a:t>
            </a:r>
            <a:endParaRPr lang="en-US" altLang="zh-CN" sz="2000" dirty="0"/>
          </a:p>
          <a:p>
            <a:pPr marL="342900" indent="-342900">
              <a:spcBef>
                <a:spcPts val="600"/>
              </a:spcBef>
              <a:buSzPct val="75000"/>
              <a:buFont typeface="Wingdings" panose="05000000000000000000" pitchFamily="2" charset="2"/>
              <a:buChar char="l"/>
            </a:pPr>
            <a:r>
              <a:rPr lang="zh-CN" altLang="en-US" sz="2000" dirty="0"/>
              <a:t>第五步：算法的输出即为预测的分类结果，可以及时地判定当前新交易是否有虚假交易的可能，从而采取相应的措施。</a:t>
            </a:r>
          </a:p>
        </p:txBody>
      </p:sp>
    </p:spTree>
    <p:extLst>
      <p:ext uri="{BB962C8B-B14F-4D97-AF65-F5344CB8AC3E}">
        <p14:creationId xmlns:p14="http://schemas.microsoft.com/office/powerpoint/2010/main" val="38556934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sp>
        <p:nvSpPr>
          <p:cNvPr id="2" name="Rectangle 2"/>
          <p:cNvSpPr>
            <a:spLocks noChangeArrowheads="1"/>
          </p:cNvSpPr>
          <p:nvPr/>
        </p:nvSpPr>
        <p:spPr bwMode="auto">
          <a:xfrm>
            <a:off x="925749" y="1276400"/>
            <a:ext cx="104461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图示 16">
            <a:extLst>
              <a:ext uri="{FF2B5EF4-FFF2-40B4-BE49-F238E27FC236}">
                <a16:creationId xmlns:a16="http://schemas.microsoft.com/office/drawing/2014/main" id="{09426BC2-52EE-4A71-A3EA-1841341F3E27}"/>
              </a:ext>
            </a:extLst>
          </p:cNvPr>
          <p:cNvGraphicFramePr/>
          <p:nvPr>
            <p:extLst>
              <p:ext uri="{D42A27DB-BD31-4B8C-83A1-F6EECF244321}">
                <p14:modId xmlns:p14="http://schemas.microsoft.com/office/powerpoint/2010/main" val="3677862097"/>
              </p:ext>
            </p:extLst>
          </p:nvPr>
        </p:nvGraphicFramePr>
        <p:xfrm>
          <a:off x="1582121" y="1060376"/>
          <a:ext cx="6168853" cy="378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数据概况</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169551"/>
          </a:xfrm>
          <a:prstGeom prst="rect">
            <a:avLst/>
          </a:prstGeom>
          <a:noFill/>
        </p:spPr>
        <p:txBody>
          <a:bodyPr wrap="square" rtlCol="0" anchor="t">
            <a:spAutoFit/>
          </a:bodyPr>
          <a:lstStyle/>
          <a:p>
            <a:pPr lvl="0">
              <a:spcBef>
                <a:spcPts val="600"/>
              </a:spcBef>
              <a:buSzPct val="75000"/>
            </a:pPr>
            <a:r>
              <a:rPr lang="zh-CN" altLang="en-US" sz="2400" b="1" dirty="0"/>
              <a:t>数据说明</a:t>
            </a:r>
            <a:endParaRPr lang="en-US" altLang="zh-CN" sz="2400" b="1" dirty="0"/>
          </a:p>
          <a:p>
            <a:pPr marL="342900" lvl="0" indent="-342900">
              <a:spcBef>
                <a:spcPts val="600"/>
              </a:spcBef>
              <a:buSzPct val="75000"/>
              <a:buFont typeface="Wingdings" panose="05000000000000000000" pitchFamily="2" charset="2"/>
              <a:buChar char="l"/>
            </a:pPr>
            <a:r>
              <a:rPr lang="en-US" altLang="zh-CN" dirty="0" err="1"/>
              <a:t>Kaggle</a:t>
            </a:r>
            <a:r>
              <a:rPr lang="zh-CN" altLang="en-US" dirty="0"/>
              <a:t>网址：</a:t>
            </a:r>
            <a:r>
              <a:rPr lang="en-US" altLang="zh-CN" dirty="0"/>
              <a:t>https://www.kaggle.com</a:t>
            </a:r>
            <a:r>
              <a:rPr lang="zh-CN" altLang="en-US" dirty="0"/>
              <a:t>。</a:t>
            </a:r>
          </a:p>
          <a:p>
            <a:pPr marL="342900" lvl="0" indent="-342900">
              <a:spcBef>
                <a:spcPts val="600"/>
              </a:spcBef>
              <a:buSzPct val="75000"/>
              <a:buFont typeface="Wingdings" panose="05000000000000000000" pitchFamily="2" charset="2"/>
              <a:buChar char="l"/>
            </a:pPr>
            <a:endParaRPr lang="zh-CN" altLang="en-US" dirty="0"/>
          </a:p>
        </p:txBody>
      </p:sp>
      <p:graphicFrame>
        <p:nvGraphicFramePr>
          <p:cNvPr id="3" name="对象 2"/>
          <p:cNvGraphicFramePr>
            <a:graphicFrameLocks noChangeAspect="1"/>
          </p:cNvGraphicFramePr>
          <p:nvPr>
            <p:extLst>
              <p:ext uri="{D42A27DB-BD31-4B8C-83A1-F6EECF244321}">
                <p14:modId xmlns:p14="http://schemas.microsoft.com/office/powerpoint/2010/main" val="1620066417"/>
              </p:ext>
            </p:extLst>
          </p:nvPr>
        </p:nvGraphicFramePr>
        <p:xfrm>
          <a:off x="756370" y="1782298"/>
          <a:ext cx="6096000" cy="3090863"/>
        </p:xfrm>
        <a:graphic>
          <a:graphicData uri="http://schemas.openxmlformats.org/presentationml/2006/ole">
            <mc:AlternateContent xmlns:mc="http://schemas.openxmlformats.org/markup-compatibility/2006">
              <mc:Choice xmlns:v="urn:schemas-microsoft-com:vml" Requires="v">
                <p:oleObj r:id="rId3" imgW="17079120" imgH="8634600" progId="">
                  <p:embed/>
                </p:oleObj>
              </mc:Choice>
              <mc:Fallback>
                <p:oleObj r:id="rId3" imgW="17079120" imgH="8634600" progId="">
                  <p:embed/>
                  <p:pic>
                    <p:nvPicPr>
                      <p:cNvPr id="0" name=""/>
                      <p:cNvPicPr/>
                      <p:nvPr/>
                    </p:nvPicPr>
                    <p:blipFill>
                      <a:blip r:embed="rId4"/>
                      <a:stretch>
                        <a:fillRect/>
                      </a:stretch>
                    </p:blipFill>
                    <p:spPr>
                      <a:xfrm>
                        <a:off x="756370" y="1782298"/>
                        <a:ext cx="6096000" cy="3090863"/>
                      </a:xfrm>
                      <a:prstGeom prst="rect">
                        <a:avLst/>
                      </a:prstGeom>
                      <a:ln>
                        <a:solidFill>
                          <a:srgbClr val="205381"/>
                        </a:solidFill>
                      </a:ln>
                    </p:spPr>
                  </p:pic>
                </p:oleObj>
              </mc:Fallback>
            </mc:AlternateContent>
          </a:graphicData>
        </a:graphic>
      </p:graphicFrame>
    </p:spTree>
    <p:extLst>
      <p:ext uri="{BB962C8B-B14F-4D97-AF65-F5344CB8AC3E}">
        <p14:creationId xmlns:p14="http://schemas.microsoft.com/office/powerpoint/2010/main" val="32604969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44655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数据文件来自一个欧洲的信用卡发卡机构，记录了</a:t>
            </a:r>
            <a:r>
              <a:rPr lang="en-US" altLang="zh-CN" sz="2000" dirty="0"/>
              <a:t>2013</a:t>
            </a:r>
            <a:r>
              <a:rPr lang="zh-CN" altLang="en-US" sz="2000" dirty="0"/>
              <a:t>年</a:t>
            </a:r>
            <a:r>
              <a:rPr lang="en-US" altLang="zh-CN" sz="2000" dirty="0"/>
              <a:t>9</a:t>
            </a:r>
            <a:r>
              <a:rPr lang="zh-CN" altLang="en-US" sz="2000" dirty="0"/>
              <a:t>月中某两天的信用卡刷卡活动。</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数据下载地址：</a:t>
            </a:r>
            <a:r>
              <a:rPr lang="en-US" altLang="zh-CN" dirty="0"/>
              <a:t>https://www.kaggle.com/mlg-ulb/creditcardfraud</a:t>
            </a:r>
            <a:r>
              <a:rPr lang="zh-CN" altLang="en-US" dirty="0"/>
              <a:t>。</a:t>
            </a:r>
          </a:p>
          <a:p>
            <a:pPr marL="342900" lvl="0" indent="-342900">
              <a:spcBef>
                <a:spcPts val="600"/>
              </a:spcBef>
              <a:buSzPct val="75000"/>
              <a:buFont typeface="Wingdings" panose="05000000000000000000" pitchFamily="2" charset="2"/>
              <a:buChar char="l"/>
            </a:pPr>
            <a:endParaRPr lang="zh-CN" altLang="en-US" dirty="0"/>
          </a:p>
        </p:txBody>
      </p:sp>
      <p:graphicFrame>
        <p:nvGraphicFramePr>
          <p:cNvPr id="2" name="对象 1"/>
          <p:cNvGraphicFramePr>
            <a:graphicFrameLocks noChangeAspect="1"/>
          </p:cNvGraphicFramePr>
          <p:nvPr>
            <p:extLst>
              <p:ext uri="{D42A27DB-BD31-4B8C-83A1-F6EECF244321}">
                <p14:modId xmlns:p14="http://schemas.microsoft.com/office/powerpoint/2010/main" val="3966404929"/>
              </p:ext>
            </p:extLst>
          </p:nvPr>
        </p:nvGraphicFramePr>
        <p:xfrm>
          <a:off x="471284" y="2115211"/>
          <a:ext cx="8059004" cy="2805960"/>
        </p:xfrm>
        <a:graphic>
          <a:graphicData uri="http://schemas.openxmlformats.org/presentationml/2006/ole">
            <mc:AlternateContent xmlns:mc="http://schemas.openxmlformats.org/markup-compatibility/2006">
              <mc:Choice xmlns:v="urn:schemas-microsoft-com:vml" Requires="v">
                <p:oleObj r:id="rId3" imgW="16888680" imgH="5866560" progId="">
                  <p:embed/>
                </p:oleObj>
              </mc:Choice>
              <mc:Fallback>
                <p:oleObj r:id="rId3" imgW="16888680" imgH="5866560" progId="">
                  <p:embed/>
                  <p:pic>
                    <p:nvPicPr>
                      <p:cNvPr id="0" name=""/>
                      <p:cNvPicPr/>
                      <p:nvPr/>
                    </p:nvPicPr>
                    <p:blipFill>
                      <a:blip r:embed="rId4"/>
                      <a:stretch>
                        <a:fillRect/>
                      </a:stretch>
                    </p:blipFill>
                    <p:spPr>
                      <a:xfrm>
                        <a:off x="471284" y="2115211"/>
                        <a:ext cx="8059004" cy="2805960"/>
                      </a:xfrm>
                      <a:prstGeom prst="rect">
                        <a:avLst/>
                      </a:prstGeom>
                      <a:solidFill>
                        <a:srgbClr val="0070C0"/>
                      </a:solidFill>
                      <a:ln>
                        <a:solidFill>
                          <a:srgbClr val="205381"/>
                        </a:solidFill>
                      </a:ln>
                    </p:spPr>
                  </p:pic>
                </p:oleObj>
              </mc:Fallback>
            </mc:AlternateContent>
          </a:graphicData>
        </a:graphic>
      </p:graphicFrame>
    </p:spTree>
    <p:extLst>
      <p:ext uri="{BB962C8B-B14F-4D97-AF65-F5344CB8AC3E}">
        <p14:creationId xmlns:p14="http://schemas.microsoft.com/office/powerpoint/2010/main" val="28288725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201150"/>
          </a:xfrm>
          <a:prstGeom prst="rect">
            <a:avLst/>
          </a:prstGeom>
          <a:noFill/>
        </p:spPr>
        <p:txBody>
          <a:bodyPr wrap="square" rtlCol="0" anchor="t">
            <a:spAutoFit/>
          </a:bodyPr>
          <a:lstStyle/>
          <a:p>
            <a:pPr lvl="0">
              <a:spcBef>
                <a:spcPts val="600"/>
              </a:spcBef>
              <a:buSzPct val="75000"/>
            </a:pPr>
            <a:r>
              <a:rPr lang="zh-CN" altLang="en-US" sz="2400" b="1" dirty="0"/>
              <a:t>数据说明</a:t>
            </a:r>
            <a:endParaRPr lang="en-US" altLang="zh-CN" sz="2400" b="1" dirty="0"/>
          </a:p>
          <a:p>
            <a:pPr marL="342900" lvl="0" indent="-342900">
              <a:spcBef>
                <a:spcPts val="600"/>
              </a:spcBef>
              <a:buSzPct val="75000"/>
              <a:buFont typeface="Wingdings" panose="05000000000000000000" pitchFamily="2" charset="2"/>
              <a:buChar char="l"/>
            </a:pPr>
            <a:r>
              <a:rPr lang="zh-CN" altLang="en-US" sz="2000" dirty="0"/>
              <a:t>经过事后分析判断，在数据文件记录的</a:t>
            </a:r>
            <a:r>
              <a:rPr lang="en-US" altLang="zh-CN" sz="2000" dirty="0"/>
              <a:t>284807</a:t>
            </a:r>
            <a:r>
              <a:rPr lang="zh-CN" altLang="en-US" sz="2000" dirty="0"/>
              <a:t>次交易行为中，有</a:t>
            </a:r>
            <a:r>
              <a:rPr lang="en-US" altLang="zh-CN" sz="2000" dirty="0"/>
              <a:t>492</a:t>
            </a:r>
            <a:r>
              <a:rPr lang="zh-CN" altLang="en-US" sz="2000" dirty="0"/>
              <a:t>次虚假交易行为。</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因为涉及到商业秘密和客户隐私，数据文件是原始记录经过主成分分析法</a:t>
            </a:r>
            <a:r>
              <a:rPr lang="en-US" altLang="zh-CN" sz="2000" dirty="0"/>
              <a:t>PCA</a:t>
            </a:r>
            <a:r>
              <a:rPr lang="zh-CN" altLang="en-US" sz="2000" dirty="0"/>
              <a:t>（从较多维度数据中提取出有价值的较少维度的数据，从而降低数据挖掘算法的计算难度）以后提取出来的。</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一共有</a:t>
            </a:r>
            <a:r>
              <a:rPr lang="en-US" altLang="zh-CN" sz="2000" dirty="0"/>
              <a:t>284807</a:t>
            </a:r>
            <a:r>
              <a:rPr lang="zh-CN" altLang="en-US" sz="2000" dirty="0"/>
              <a:t>条记录，每条记录对应一次交易的持卡人信息或者交易信息。</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每条记录由</a:t>
            </a:r>
            <a:r>
              <a:rPr lang="en-US" altLang="zh-CN" sz="2000" dirty="0"/>
              <a:t>28</a:t>
            </a:r>
            <a:r>
              <a:rPr lang="zh-CN" altLang="en-US" sz="2000" dirty="0"/>
              <a:t>个字段，用</a:t>
            </a:r>
            <a:r>
              <a:rPr lang="en-US" altLang="zh-CN" sz="2000" dirty="0"/>
              <a:t>V1</a:t>
            </a:r>
            <a:r>
              <a:rPr lang="zh-CN" altLang="en-US" sz="2000" dirty="0"/>
              <a:t>，</a:t>
            </a:r>
            <a:r>
              <a:rPr lang="en-US" altLang="zh-CN" sz="2000" dirty="0"/>
              <a:t>V2……V28</a:t>
            </a:r>
            <a:r>
              <a:rPr lang="zh-CN" altLang="en-US" sz="2000" dirty="0"/>
              <a:t>表示，除了交易时间和交易金额是原始数据之外，其他字段都经过了转换。“</a:t>
            </a:r>
            <a:r>
              <a:rPr lang="en-US" altLang="zh-CN" sz="2000" dirty="0"/>
              <a:t>Class”</a:t>
            </a:r>
            <a:r>
              <a:rPr lang="zh-CN" altLang="en-US" sz="2000" dirty="0"/>
              <a:t>属性取</a:t>
            </a:r>
            <a:r>
              <a:rPr lang="en-US" altLang="zh-CN" sz="2000" dirty="0"/>
              <a:t>1</a:t>
            </a:r>
            <a:r>
              <a:rPr lang="zh-CN" altLang="en-US" sz="2000" dirty="0"/>
              <a:t>，则表示是一个虚假交易；</a:t>
            </a:r>
            <a:r>
              <a:rPr lang="en-US" altLang="zh-CN" sz="2000" dirty="0"/>
              <a:t>0</a:t>
            </a:r>
            <a:r>
              <a:rPr lang="zh-CN" altLang="en-US" sz="2000" dirty="0"/>
              <a:t>则表示是正常交易。</a:t>
            </a:r>
          </a:p>
          <a:p>
            <a:pPr marL="342900" lvl="0" indent="-342900">
              <a:spcBef>
                <a:spcPts val="600"/>
              </a:spcBef>
              <a:buSzPct val="75000"/>
              <a:buFont typeface="Wingdings" panose="05000000000000000000" pitchFamily="2" charset="2"/>
              <a:buChar char="l"/>
            </a:pPr>
            <a:endParaRPr lang="zh-CN" altLang="en-US" dirty="0"/>
          </a:p>
        </p:txBody>
      </p:sp>
    </p:spTree>
    <p:extLst>
      <p:ext uri="{BB962C8B-B14F-4D97-AF65-F5344CB8AC3E}">
        <p14:creationId xmlns:p14="http://schemas.microsoft.com/office/powerpoint/2010/main" val="25503704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7B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04</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456047" y="2151931"/>
            <a:ext cx="2396810" cy="707886"/>
          </a:xfrm>
          <a:prstGeom prst="rect">
            <a:avLst/>
          </a:prstGeom>
          <a:noFill/>
        </p:spPr>
        <p:txBody>
          <a:bodyPr wrap="none" rtlCol="0">
            <a:spAutoFit/>
          </a:bodyPr>
          <a:lstStyle/>
          <a:p>
            <a:r>
              <a:rPr lang="zh-CN" altLang="en-US" sz="4000" b="1" spc="300" dirty="0">
                <a:solidFill>
                  <a:schemeClr val="accent1"/>
                </a:solidFill>
                <a:latin typeface="黑体" panose="02010600030101010101" charset="-122"/>
                <a:ea typeface="黑体" panose="02010600030101010101" charset="-122"/>
              </a:rPr>
              <a:t>操作流程</a:t>
            </a:r>
          </a:p>
        </p:txBody>
      </p:sp>
    </p:spTree>
    <p:extLst>
      <p:ext uri="{BB962C8B-B14F-4D97-AF65-F5344CB8AC3E}">
        <p14:creationId xmlns:p14="http://schemas.microsoft.com/office/powerpoint/2010/main" val="323747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1461939"/>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一、数据清洗与因素分析</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首先，准备好所需的</a:t>
            </a:r>
            <a:r>
              <a:rPr lang="en-US" altLang="zh-CN" sz="2000" dirty="0"/>
              <a:t>Python</a:t>
            </a:r>
            <a:r>
              <a:rPr lang="zh-CN" altLang="en-US" sz="2000" dirty="0"/>
              <a:t>工具包：</a:t>
            </a:r>
            <a:r>
              <a:rPr lang="en-US" altLang="zh-CN" sz="2000" dirty="0" err="1"/>
              <a:t>NumPy</a:t>
            </a:r>
            <a:r>
              <a:rPr lang="zh-CN" altLang="en-US" sz="2000" dirty="0"/>
              <a:t>、</a:t>
            </a:r>
            <a:r>
              <a:rPr lang="en-US" altLang="zh-CN" sz="2000" dirty="0"/>
              <a:t>Pandas</a:t>
            </a:r>
            <a:r>
              <a:rPr lang="zh-CN" altLang="en-US" sz="2000" dirty="0"/>
              <a:t>和</a:t>
            </a:r>
            <a:r>
              <a:rPr lang="en-US" altLang="zh-CN" sz="2000" dirty="0" err="1"/>
              <a:t>Matplotlib</a:t>
            </a:r>
            <a:r>
              <a:rPr lang="zh-CN" altLang="en-US" sz="2000" dirty="0"/>
              <a:t>等三个基础包；用于统计数据可视化的</a:t>
            </a:r>
            <a:r>
              <a:rPr lang="en-US" altLang="zh-CN" sz="2000" dirty="0"/>
              <a:t>seaborn</a:t>
            </a:r>
            <a:r>
              <a:rPr lang="zh-CN" altLang="en-US" sz="2000" dirty="0"/>
              <a:t>包；支持数据挖掘算法的</a:t>
            </a:r>
            <a:r>
              <a:rPr lang="en-US" altLang="zh-CN" sz="2000" dirty="0" err="1"/>
              <a:t>Sklearn</a:t>
            </a:r>
            <a:r>
              <a:rPr lang="zh-CN" altLang="en-US" sz="2000" dirty="0"/>
              <a:t>包等。下列代码主要用于加载程序中要用到的</a:t>
            </a:r>
            <a:r>
              <a:rPr lang="zh-CN" altLang="en-US" sz="2000" dirty="0">
                <a:solidFill>
                  <a:srgbClr val="FF0000"/>
                </a:solidFill>
              </a:rPr>
              <a:t>工具包</a:t>
            </a:r>
            <a:r>
              <a:rPr lang="zh-CN" altLang="en-US" sz="2000" dirty="0"/>
              <a:t>。</a:t>
            </a:r>
          </a:p>
        </p:txBody>
      </p:sp>
      <p:graphicFrame>
        <p:nvGraphicFramePr>
          <p:cNvPr id="2" name="对象 1"/>
          <p:cNvGraphicFramePr>
            <a:graphicFrameLocks noChangeAspect="1"/>
          </p:cNvGraphicFramePr>
          <p:nvPr>
            <p:extLst>
              <p:ext uri="{D42A27DB-BD31-4B8C-83A1-F6EECF244321}">
                <p14:modId xmlns:p14="http://schemas.microsoft.com/office/powerpoint/2010/main" val="1793537812"/>
              </p:ext>
            </p:extLst>
          </p:nvPr>
        </p:nvGraphicFramePr>
        <p:xfrm>
          <a:off x="324322" y="2212504"/>
          <a:ext cx="4392488" cy="2812062"/>
        </p:xfrm>
        <a:graphic>
          <a:graphicData uri="http://schemas.openxmlformats.org/presentationml/2006/ole">
            <mc:AlternateContent xmlns:mc="http://schemas.openxmlformats.org/markup-compatibility/2006">
              <mc:Choice xmlns:v="urn:schemas-microsoft-com:vml" Requires="v">
                <p:oleObj r:id="rId3" imgW="7377480" imgH="4723560" progId="">
                  <p:embed/>
                </p:oleObj>
              </mc:Choice>
              <mc:Fallback>
                <p:oleObj r:id="rId3" imgW="7377480" imgH="4723560" progId="">
                  <p:embed/>
                  <p:pic>
                    <p:nvPicPr>
                      <p:cNvPr id="0" name=""/>
                      <p:cNvPicPr/>
                      <p:nvPr/>
                    </p:nvPicPr>
                    <p:blipFill>
                      <a:blip r:embed="rId4"/>
                      <a:stretch>
                        <a:fillRect/>
                      </a:stretch>
                    </p:blipFill>
                    <p:spPr>
                      <a:xfrm>
                        <a:off x="324322" y="2212504"/>
                        <a:ext cx="4392488" cy="2812062"/>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014002051"/>
              </p:ext>
            </p:extLst>
          </p:nvPr>
        </p:nvGraphicFramePr>
        <p:xfrm>
          <a:off x="4932834" y="2272635"/>
          <a:ext cx="3744416" cy="2753554"/>
        </p:xfrm>
        <a:graphic>
          <a:graphicData uri="http://schemas.openxmlformats.org/presentationml/2006/ole">
            <mc:AlternateContent xmlns:mc="http://schemas.openxmlformats.org/markup-compatibility/2006">
              <mc:Choice xmlns:v="urn:schemas-microsoft-com:vml" Requires="v">
                <p:oleObj r:id="rId5" imgW="5130000" imgH="3771360" progId="">
                  <p:embed/>
                </p:oleObj>
              </mc:Choice>
              <mc:Fallback>
                <p:oleObj r:id="rId5" imgW="5130000" imgH="3771360" progId="">
                  <p:embed/>
                  <p:pic>
                    <p:nvPicPr>
                      <p:cNvPr id="0" name=""/>
                      <p:cNvPicPr/>
                      <p:nvPr/>
                    </p:nvPicPr>
                    <p:blipFill>
                      <a:blip r:embed="rId6"/>
                      <a:stretch>
                        <a:fillRect/>
                      </a:stretch>
                    </p:blipFill>
                    <p:spPr>
                      <a:xfrm>
                        <a:off x="4932834" y="2272635"/>
                        <a:ext cx="3744416" cy="2753554"/>
                      </a:xfrm>
                      <a:prstGeom prst="rect">
                        <a:avLst/>
                      </a:prstGeom>
                    </p:spPr>
                  </p:pic>
                </p:oleObj>
              </mc:Fallback>
            </mc:AlternateContent>
          </a:graphicData>
        </a:graphic>
      </p:graphicFrame>
    </p:spTree>
    <p:extLst>
      <p:ext uri="{BB962C8B-B14F-4D97-AF65-F5344CB8AC3E}">
        <p14:creationId xmlns:p14="http://schemas.microsoft.com/office/powerpoint/2010/main" val="3768455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101566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对于实际的大数据处理和数据挖掘应用案例来说，数据准备阶段占据的比重很大，也非常重要。下列代码主要用来读取数据，并展示数据的基本情况。读入交易数据，显示数据概况：</a:t>
            </a:r>
          </a:p>
        </p:txBody>
      </p:sp>
      <p:graphicFrame>
        <p:nvGraphicFramePr>
          <p:cNvPr id="2" name="对象 1"/>
          <p:cNvGraphicFramePr>
            <a:graphicFrameLocks noChangeAspect="1"/>
          </p:cNvGraphicFramePr>
          <p:nvPr>
            <p:extLst>
              <p:ext uri="{D42A27DB-BD31-4B8C-83A1-F6EECF244321}">
                <p14:modId xmlns:p14="http://schemas.microsoft.com/office/powerpoint/2010/main" val="4247226468"/>
              </p:ext>
            </p:extLst>
          </p:nvPr>
        </p:nvGraphicFramePr>
        <p:xfrm>
          <a:off x="86274" y="2175713"/>
          <a:ext cx="4414512" cy="2093371"/>
        </p:xfrm>
        <a:graphic>
          <a:graphicData uri="http://schemas.openxmlformats.org/presentationml/2006/ole">
            <mc:AlternateContent xmlns:mc="http://schemas.openxmlformats.org/markup-compatibility/2006">
              <mc:Choice xmlns:v="urn:schemas-microsoft-com:vml" Requires="v">
                <p:oleObj r:id="rId3" imgW="6615720" imgH="3136320" progId="">
                  <p:embed/>
                </p:oleObj>
              </mc:Choice>
              <mc:Fallback>
                <p:oleObj r:id="rId3" imgW="6615720" imgH="3136320" progId="">
                  <p:embed/>
                  <p:pic>
                    <p:nvPicPr>
                      <p:cNvPr id="0" name=""/>
                      <p:cNvPicPr/>
                      <p:nvPr/>
                    </p:nvPicPr>
                    <p:blipFill>
                      <a:blip r:embed="rId4"/>
                      <a:stretch>
                        <a:fillRect/>
                      </a:stretch>
                    </p:blipFill>
                    <p:spPr>
                      <a:xfrm>
                        <a:off x="86274" y="2175713"/>
                        <a:ext cx="4414512" cy="2093371"/>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702871940"/>
              </p:ext>
            </p:extLst>
          </p:nvPr>
        </p:nvGraphicFramePr>
        <p:xfrm>
          <a:off x="4650155" y="2175713"/>
          <a:ext cx="4468068" cy="1828638"/>
        </p:xfrm>
        <a:graphic>
          <a:graphicData uri="http://schemas.openxmlformats.org/presentationml/2006/ole">
            <mc:AlternateContent xmlns:mc="http://schemas.openxmlformats.org/markup-compatibility/2006">
              <mc:Choice xmlns:v="urn:schemas-microsoft-com:vml" Requires="v">
                <p:oleObj r:id="rId5" imgW="6920280" imgH="2831400" progId="">
                  <p:embed/>
                </p:oleObj>
              </mc:Choice>
              <mc:Fallback>
                <p:oleObj r:id="rId5" imgW="6920280" imgH="2831400" progId="">
                  <p:embed/>
                  <p:pic>
                    <p:nvPicPr>
                      <p:cNvPr id="0" name=""/>
                      <p:cNvPicPr/>
                      <p:nvPr/>
                    </p:nvPicPr>
                    <p:blipFill>
                      <a:blip r:embed="rId6"/>
                      <a:stretch>
                        <a:fillRect/>
                      </a:stretch>
                    </p:blipFill>
                    <p:spPr>
                      <a:xfrm>
                        <a:off x="4650155" y="2175713"/>
                        <a:ext cx="4468068" cy="1828638"/>
                      </a:xfrm>
                      <a:prstGeom prst="rect">
                        <a:avLst/>
                      </a:prstGeom>
                    </p:spPr>
                  </p:pic>
                </p:oleObj>
              </mc:Fallback>
            </mc:AlternateContent>
          </a:graphicData>
        </a:graphic>
      </p:graphicFrame>
    </p:spTree>
    <p:extLst>
      <p:ext uri="{BB962C8B-B14F-4D97-AF65-F5344CB8AC3E}">
        <p14:creationId xmlns:p14="http://schemas.microsoft.com/office/powerpoint/2010/main" val="39354550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a:t>
            </a:r>
          </a:p>
        </p:txBody>
      </p:sp>
      <p:graphicFrame>
        <p:nvGraphicFramePr>
          <p:cNvPr id="2" name="对象 1"/>
          <p:cNvGraphicFramePr>
            <a:graphicFrameLocks noChangeAspect="1"/>
          </p:cNvGraphicFramePr>
          <p:nvPr>
            <p:extLst>
              <p:ext uri="{D42A27DB-BD31-4B8C-83A1-F6EECF244321}">
                <p14:modId xmlns:p14="http://schemas.microsoft.com/office/powerpoint/2010/main" val="3175766698"/>
              </p:ext>
            </p:extLst>
          </p:nvPr>
        </p:nvGraphicFramePr>
        <p:xfrm>
          <a:off x="468338" y="1564432"/>
          <a:ext cx="3114063" cy="2795488"/>
        </p:xfrm>
        <a:graphic>
          <a:graphicData uri="http://schemas.openxmlformats.org/presentationml/2006/ole">
            <mc:AlternateContent xmlns:mc="http://schemas.openxmlformats.org/markup-compatibility/2006">
              <mc:Choice xmlns:v="urn:schemas-microsoft-com:vml" Requires="v">
                <p:oleObj r:id="rId3" imgW="5587200" imgH="5015520" progId="">
                  <p:embed/>
                </p:oleObj>
              </mc:Choice>
              <mc:Fallback>
                <p:oleObj r:id="rId3" imgW="5587200" imgH="5015520" progId="">
                  <p:embed/>
                  <p:pic>
                    <p:nvPicPr>
                      <p:cNvPr id="0" name=""/>
                      <p:cNvPicPr/>
                      <p:nvPr/>
                    </p:nvPicPr>
                    <p:blipFill>
                      <a:blip r:embed="rId4"/>
                      <a:stretch>
                        <a:fillRect/>
                      </a:stretch>
                    </p:blipFill>
                    <p:spPr>
                      <a:xfrm>
                        <a:off x="468338" y="1564432"/>
                        <a:ext cx="3114063" cy="2795488"/>
                      </a:xfrm>
                      <a:prstGeom prst="rect">
                        <a:avLst/>
                      </a:prstGeom>
                    </p:spPr>
                  </p:pic>
                </p:oleObj>
              </mc:Fallback>
            </mc:AlternateContent>
          </a:graphicData>
        </a:graphic>
      </p:graphicFrame>
      <p:pic>
        <p:nvPicPr>
          <p:cNvPr id="4" name="图片 3"/>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932834" y="196280"/>
            <a:ext cx="2762989" cy="2981494"/>
          </a:xfrm>
          <a:prstGeom prst="rect">
            <a:avLst/>
          </a:prstGeom>
        </p:spPr>
      </p:pic>
      <p:sp>
        <p:nvSpPr>
          <p:cNvPr id="3" name="矩形 2"/>
          <p:cNvSpPr/>
          <p:nvPr/>
        </p:nvSpPr>
        <p:spPr>
          <a:xfrm>
            <a:off x="4644802" y="3004592"/>
            <a:ext cx="3482043" cy="369332"/>
          </a:xfrm>
          <a:prstGeom prst="rect">
            <a:avLst/>
          </a:prstGeom>
        </p:spPr>
        <p:txBody>
          <a:bodyPr wrap="none">
            <a:spAutoFit/>
          </a:bodyPr>
          <a:lstStyle/>
          <a:p>
            <a:r>
              <a:rPr lang="zh-CN" altLang="en-US" dirty="0"/>
              <a:t>图 15-4 正常交易与欺诈交易饼图</a:t>
            </a:r>
          </a:p>
        </p:txBody>
      </p:sp>
      <p:sp>
        <p:nvSpPr>
          <p:cNvPr id="6" name="矩形 5"/>
          <p:cNvSpPr/>
          <p:nvPr/>
        </p:nvSpPr>
        <p:spPr>
          <a:xfrm>
            <a:off x="3420666" y="3783121"/>
            <a:ext cx="5112568" cy="954107"/>
          </a:xfrm>
          <a:prstGeom prst="rect">
            <a:avLst/>
          </a:prstGeom>
          <a:solidFill>
            <a:schemeClr val="accent2"/>
          </a:solidFill>
        </p:spPr>
        <p:txBody>
          <a:bodyPr wrap="square">
            <a:spAutoFit/>
          </a:bodyPr>
          <a:lstStyle/>
          <a:p>
            <a:r>
              <a:rPr lang="zh-CN" altLang="en-US" sz="1400" dirty="0"/>
              <a:t>可以看出，原始数据包括</a:t>
            </a:r>
            <a:r>
              <a:rPr lang="en-US" altLang="zh-CN" sz="1400" dirty="0"/>
              <a:t>Time</a:t>
            </a:r>
            <a:r>
              <a:rPr lang="zh-CN" altLang="en-US" sz="1400" dirty="0"/>
              <a:t>，</a:t>
            </a:r>
            <a:r>
              <a:rPr lang="en-US" altLang="zh-CN" sz="1400" dirty="0"/>
              <a:t>V1,V2……V28</a:t>
            </a:r>
            <a:r>
              <a:rPr lang="zh-CN" altLang="en-US" sz="1400" dirty="0"/>
              <a:t>，</a:t>
            </a:r>
            <a:r>
              <a:rPr lang="en-US" altLang="zh-CN" sz="1400" dirty="0"/>
              <a:t>Amount</a:t>
            </a:r>
            <a:r>
              <a:rPr lang="zh-CN" altLang="en-US" sz="1400" dirty="0"/>
              <a:t>，</a:t>
            </a:r>
            <a:r>
              <a:rPr lang="en-US" altLang="zh-CN" sz="1400" dirty="0"/>
              <a:t>Class</a:t>
            </a:r>
            <a:r>
              <a:rPr lang="zh-CN" altLang="en-US" sz="1400" dirty="0"/>
              <a:t>等列，共有</a:t>
            </a:r>
            <a:r>
              <a:rPr lang="en-US" altLang="zh-CN" sz="1400" dirty="0"/>
              <a:t>284807</a:t>
            </a:r>
            <a:r>
              <a:rPr lang="zh-CN" altLang="en-US" sz="1400" dirty="0"/>
              <a:t>行，没有缺失值。如果按照</a:t>
            </a:r>
            <a:r>
              <a:rPr lang="en-US" altLang="zh-CN" sz="1400" dirty="0"/>
              <a:t>Class</a:t>
            </a:r>
            <a:r>
              <a:rPr lang="zh-CN" altLang="en-US" sz="1400" dirty="0"/>
              <a:t>的取值分类绘制饼图，可以发现正常交易占了绝大多数比重。按照原始数据文件说明，虚假交易的比例是</a:t>
            </a:r>
            <a:r>
              <a:rPr lang="en-US" altLang="zh-CN" sz="1400" dirty="0"/>
              <a:t>492/284807=0.1727%</a:t>
            </a:r>
            <a:r>
              <a:rPr lang="zh-CN" altLang="en-US" sz="1400" dirty="0"/>
              <a:t>。</a:t>
            </a:r>
          </a:p>
        </p:txBody>
      </p:sp>
    </p:spTree>
    <p:extLst>
      <p:ext uri="{BB962C8B-B14F-4D97-AF65-F5344CB8AC3E}">
        <p14:creationId xmlns:p14="http://schemas.microsoft.com/office/powerpoint/2010/main" val="39967684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接下来提出几个猜想，例如虚假交易是否和交易金融有关？是否和交易时间有关？然后验证这些猜想。</a:t>
            </a:r>
          </a:p>
        </p:txBody>
      </p:sp>
      <p:graphicFrame>
        <p:nvGraphicFramePr>
          <p:cNvPr id="2" name="对象 1"/>
          <p:cNvGraphicFramePr>
            <a:graphicFrameLocks noChangeAspect="1"/>
          </p:cNvGraphicFramePr>
          <p:nvPr>
            <p:extLst>
              <p:ext uri="{D42A27DB-BD31-4B8C-83A1-F6EECF244321}">
                <p14:modId xmlns:p14="http://schemas.microsoft.com/office/powerpoint/2010/main" val="2773177958"/>
              </p:ext>
            </p:extLst>
          </p:nvPr>
        </p:nvGraphicFramePr>
        <p:xfrm>
          <a:off x="180306" y="1564432"/>
          <a:ext cx="4409167" cy="3421970"/>
        </p:xfrm>
        <a:graphic>
          <a:graphicData uri="http://schemas.openxmlformats.org/presentationml/2006/ole">
            <mc:AlternateContent xmlns:mc="http://schemas.openxmlformats.org/markup-compatibility/2006">
              <mc:Choice xmlns:v="urn:schemas-microsoft-com:vml" Requires="v">
                <p:oleObj r:id="rId3" imgW="6006240" imgH="4660200" progId="">
                  <p:embed/>
                </p:oleObj>
              </mc:Choice>
              <mc:Fallback>
                <p:oleObj r:id="rId3" imgW="6006240" imgH="4660200" progId="">
                  <p:embed/>
                  <p:pic>
                    <p:nvPicPr>
                      <p:cNvPr id="0" name=""/>
                      <p:cNvPicPr/>
                      <p:nvPr/>
                    </p:nvPicPr>
                    <p:blipFill>
                      <a:blip r:embed="rId4"/>
                      <a:stretch>
                        <a:fillRect/>
                      </a:stretch>
                    </p:blipFill>
                    <p:spPr>
                      <a:xfrm>
                        <a:off x="180306" y="1564432"/>
                        <a:ext cx="4409167" cy="342197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580821541"/>
              </p:ext>
            </p:extLst>
          </p:nvPr>
        </p:nvGraphicFramePr>
        <p:xfrm>
          <a:off x="4716810" y="1564432"/>
          <a:ext cx="4284762" cy="3410276"/>
        </p:xfrm>
        <a:graphic>
          <a:graphicData uri="http://schemas.openxmlformats.org/presentationml/2006/ole">
            <mc:AlternateContent xmlns:mc="http://schemas.openxmlformats.org/markup-compatibility/2006">
              <mc:Choice xmlns:v="urn:schemas-microsoft-com:vml" Requires="v">
                <p:oleObj r:id="rId5" imgW="6285600" imgH="5002920" progId="">
                  <p:embed/>
                </p:oleObj>
              </mc:Choice>
              <mc:Fallback>
                <p:oleObj r:id="rId5" imgW="6285600" imgH="5002920" progId="">
                  <p:embed/>
                  <p:pic>
                    <p:nvPicPr>
                      <p:cNvPr id="0" name=""/>
                      <p:cNvPicPr/>
                      <p:nvPr/>
                    </p:nvPicPr>
                    <p:blipFill>
                      <a:blip r:embed="rId6"/>
                      <a:stretch>
                        <a:fillRect/>
                      </a:stretch>
                    </p:blipFill>
                    <p:spPr>
                      <a:xfrm>
                        <a:off x="4716810" y="1564432"/>
                        <a:ext cx="4284762" cy="3410276"/>
                      </a:xfrm>
                      <a:prstGeom prst="rect">
                        <a:avLst/>
                      </a:prstGeom>
                    </p:spPr>
                  </p:pic>
                </p:oleObj>
              </mc:Fallback>
            </mc:AlternateContent>
          </a:graphicData>
        </a:graphic>
      </p:graphicFrame>
    </p:spTree>
    <p:extLst>
      <p:ext uri="{BB962C8B-B14F-4D97-AF65-F5344CB8AC3E}">
        <p14:creationId xmlns:p14="http://schemas.microsoft.com/office/powerpoint/2010/main" val="18735826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1621006402"/>
              </p:ext>
            </p:extLst>
          </p:nvPr>
        </p:nvGraphicFramePr>
        <p:xfrm>
          <a:off x="340517" y="1172454"/>
          <a:ext cx="2698691" cy="3865074"/>
        </p:xfrm>
        <a:graphic>
          <a:graphicData uri="http://schemas.openxmlformats.org/presentationml/2006/ole">
            <mc:AlternateContent xmlns:mc="http://schemas.openxmlformats.org/markup-compatibility/2006">
              <mc:Choice xmlns:v="urn:schemas-microsoft-com:vml" Requires="v">
                <p:oleObj r:id="rId3" imgW="4469760" imgH="6399720" progId="">
                  <p:embed/>
                </p:oleObj>
              </mc:Choice>
              <mc:Fallback>
                <p:oleObj r:id="rId3" imgW="4469760" imgH="6399720" progId="">
                  <p:embed/>
                  <p:pic>
                    <p:nvPicPr>
                      <p:cNvPr id="0" name=""/>
                      <p:cNvPicPr/>
                      <p:nvPr/>
                    </p:nvPicPr>
                    <p:blipFill>
                      <a:blip r:embed="rId4"/>
                      <a:stretch>
                        <a:fillRect/>
                      </a:stretch>
                    </p:blipFill>
                    <p:spPr>
                      <a:xfrm>
                        <a:off x="340517" y="1172454"/>
                        <a:ext cx="2698691" cy="3865074"/>
                      </a:xfrm>
                      <a:prstGeom prst="rect">
                        <a:avLst/>
                      </a:prstGeom>
                    </p:spPr>
                  </p:pic>
                </p:oleObj>
              </mc:Fallback>
            </mc:AlternateContent>
          </a:graphicData>
        </a:graphic>
      </p:graphicFrame>
      <p:pic>
        <p:nvPicPr>
          <p:cNvPr id="4" name="图片 3"/>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3169389" y="1483797"/>
            <a:ext cx="5412408" cy="3001189"/>
          </a:xfrm>
          <a:prstGeom prst="rect">
            <a:avLst/>
          </a:prstGeom>
        </p:spPr>
      </p:pic>
      <p:sp>
        <p:nvSpPr>
          <p:cNvPr id="3" name="矩形 2"/>
          <p:cNvSpPr/>
          <p:nvPr/>
        </p:nvSpPr>
        <p:spPr>
          <a:xfrm>
            <a:off x="4518150" y="4516760"/>
            <a:ext cx="3002745" cy="369332"/>
          </a:xfrm>
          <a:prstGeom prst="rect">
            <a:avLst/>
          </a:prstGeom>
        </p:spPr>
        <p:txBody>
          <a:bodyPr wrap="none">
            <a:spAutoFit/>
          </a:bodyPr>
          <a:lstStyle/>
          <a:p>
            <a:r>
              <a:rPr lang="zh-CN" altLang="en-US" dirty="0"/>
              <a:t>图 15</a:t>
            </a:r>
            <a:r>
              <a:rPr lang="en-US" altLang="zh-CN" dirty="0"/>
              <a:t>-</a:t>
            </a:r>
            <a:r>
              <a:rPr lang="zh-CN" altLang="en-US" dirty="0"/>
              <a:t>5 交易量与时间的关系</a:t>
            </a:r>
          </a:p>
        </p:txBody>
      </p:sp>
    </p:spTree>
    <p:extLst>
      <p:ext uri="{BB962C8B-B14F-4D97-AF65-F5344CB8AC3E}">
        <p14:creationId xmlns:p14="http://schemas.microsoft.com/office/powerpoint/2010/main" val="2539010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1090940"/>
          </a:xfrm>
          <a:prstGeom prst="rect">
            <a:avLst/>
          </a:prstGeom>
          <a:noFill/>
        </p:spPr>
        <p:txBody>
          <a:bodyPr wrap="square" rtlCol="0" anchor="t">
            <a:spAutoFit/>
          </a:bodyPr>
          <a:lstStyle/>
          <a:p>
            <a:pPr lvl="0">
              <a:lnSpc>
                <a:spcPct val="150000"/>
              </a:lnSpc>
            </a:pPr>
            <a:r>
              <a:rPr lang="zh-CN" altLang="en-US" sz="2200" dirty="0"/>
              <a:t>1．（分类）算法评价指标</a:t>
            </a:r>
            <a:endParaRPr lang="en-US" altLang="zh-CN" sz="2200" dirty="0"/>
          </a:p>
          <a:p>
            <a:pPr lvl="0">
              <a:lnSpc>
                <a:spcPct val="150000"/>
              </a:lnSpc>
            </a:pPr>
            <a:r>
              <a:rPr lang="en-US" altLang="zh-CN" sz="2200" dirty="0"/>
              <a:t>2.  </a:t>
            </a:r>
            <a:r>
              <a:rPr lang="zh-CN" altLang="en-US" sz="2400" dirty="0"/>
              <a:t>信用卡虚假交易识别案例操作</a:t>
            </a:r>
            <a:endParaRPr lang="zh-CN" altLang="zh-CN" sz="24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真实</a:t>
            </a:r>
            <a:r>
              <a:rPr lang="en-US" altLang="zh-CN" sz="2000" dirty="0"/>
              <a:t>/</a:t>
            </a:r>
            <a:r>
              <a:rPr lang="zh-CN" altLang="en-US" sz="2000" dirty="0"/>
              <a:t>欺诈交易与交易金额的关系</a:t>
            </a:r>
          </a:p>
        </p:txBody>
      </p:sp>
      <p:graphicFrame>
        <p:nvGraphicFramePr>
          <p:cNvPr id="2" name="对象 1"/>
          <p:cNvGraphicFramePr>
            <a:graphicFrameLocks noChangeAspect="1"/>
          </p:cNvGraphicFramePr>
          <p:nvPr>
            <p:extLst>
              <p:ext uri="{D42A27DB-BD31-4B8C-83A1-F6EECF244321}">
                <p14:modId xmlns:p14="http://schemas.microsoft.com/office/powerpoint/2010/main" val="3285756807"/>
              </p:ext>
            </p:extLst>
          </p:nvPr>
        </p:nvGraphicFramePr>
        <p:xfrm>
          <a:off x="324322" y="1420416"/>
          <a:ext cx="4345186" cy="3237460"/>
        </p:xfrm>
        <a:graphic>
          <a:graphicData uri="http://schemas.openxmlformats.org/presentationml/2006/ole">
            <mc:AlternateContent xmlns:mc="http://schemas.openxmlformats.org/markup-compatibility/2006">
              <mc:Choice xmlns:v="urn:schemas-microsoft-com:vml" Requires="v">
                <p:oleObj r:id="rId3" imgW="5231520" imgH="3898080" progId="">
                  <p:embed/>
                </p:oleObj>
              </mc:Choice>
              <mc:Fallback>
                <p:oleObj r:id="rId3" imgW="5231520" imgH="3898080" progId="">
                  <p:embed/>
                  <p:pic>
                    <p:nvPicPr>
                      <p:cNvPr id="0" name=""/>
                      <p:cNvPicPr/>
                      <p:nvPr/>
                    </p:nvPicPr>
                    <p:blipFill>
                      <a:blip r:embed="rId4"/>
                      <a:stretch>
                        <a:fillRect/>
                      </a:stretch>
                    </p:blipFill>
                    <p:spPr>
                      <a:xfrm>
                        <a:off x="324322" y="1420416"/>
                        <a:ext cx="4345186" cy="323746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458124370"/>
              </p:ext>
            </p:extLst>
          </p:nvPr>
        </p:nvGraphicFramePr>
        <p:xfrm>
          <a:off x="4932834" y="1420415"/>
          <a:ext cx="3960440" cy="3206503"/>
        </p:xfrm>
        <a:graphic>
          <a:graphicData uri="http://schemas.openxmlformats.org/presentationml/2006/ole">
            <mc:AlternateContent xmlns:mc="http://schemas.openxmlformats.org/markup-compatibility/2006">
              <mc:Choice xmlns:v="urn:schemas-microsoft-com:vml" Requires="v">
                <p:oleObj r:id="rId5" imgW="5536440" imgH="4482360" progId="">
                  <p:embed/>
                </p:oleObj>
              </mc:Choice>
              <mc:Fallback>
                <p:oleObj r:id="rId5" imgW="5536440" imgH="4482360" progId="">
                  <p:embed/>
                  <p:pic>
                    <p:nvPicPr>
                      <p:cNvPr id="0" name=""/>
                      <p:cNvPicPr/>
                      <p:nvPr/>
                    </p:nvPicPr>
                    <p:blipFill>
                      <a:blip r:embed="rId6"/>
                      <a:stretch>
                        <a:fillRect/>
                      </a:stretch>
                    </p:blipFill>
                    <p:spPr>
                      <a:xfrm>
                        <a:off x="4932834" y="1420415"/>
                        <a:ext cx="3960440" cy="3206503"/>
                      </a:xfrm>
                      <a:prstGeom prst="rect">
                        <a:avLst/>
                      </a:prstGeom>
                    </p:spPr>
                  </p:pic>
                </p:oleObj>
              </mc:Fallback>
            </mc:AlternateContent>
          </a:graphicData>
        </a:graphic>
      </p:graphicFrame>
    </p:spTree>
    <p:extLst>
      <p:ext uri="{BB962C8B-B14F-4D97-AF65-F5344CB8AC3E}">
        <p14:creationId xmlns:p14="http://schemas.microsoft.com/office/powerpoint/2010/main" val="8731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2077887511"/>
              </p:ext>
            </p:extLst>
          </p:nvPr>
        </p:nvGraphicFramePr>
        <p:xfrm>
          <a:off x="396330" y="1172454"/>
          <a:ext cx="2736304" cy="3931029"/>
        </p:xfrm>
        <a:graphic>
          <a:graphicData uri="http://schemas.openxmlformats.org/presentationml/2006/ole">
            <mc:AlternateContent xmlns:mc="http://schemas.openxmlformats.org/markup-compatibility/2006">
              <mc:Choice xmlns:v="urn:schemas-microsoft-com:vml" Requires="v">
                <p:oleObj r:id="rId3" imgW="4482360" imgH="6437880" progId="">
                  <p:embed/>
                </p:oleObj>
              </mc:Choice>
              <mc:Fallback>
                <p:oleObj r:id="rId3" imgW="4482360" imgH="6437880" progId="">
                  <p:embed/>
                  <p:pic>
                    <p:nvPicPr>
                      <p:cNvPr id="0" name=""/>
                      <p:cNvPicPr/>
                      <p:nvPr/>
                    </p:nvPicPr>
                    <p:blipFill>
                      <a:blip r:embed="rId4"/>
                      <a:stretch>
                        <a:fillRect/>
                      </a:stretch>
                    </p:blipFill>
                    <p:spPr>
                      <a:xfrm>
                        <a:off x="396330" y="1172454"/>
                        <a:ext cx="2736304" cy="3931029"/>
                      </a:xfrm>
                      <a:prstGeom prst="rect">
                        <a:avLst/>
                      </a:prstGeom>
                    </p:spPr>
                  </p:pic>
                </p:oleObj>
              </mc:Fallback>
            </mc:AlternateContent>
          </a:graphicData>
        </a:graphic>
      </p:graphicFrame>
      <p:pic>
        <p:nvPicPr>
          <p:cNvPr id="4" name="图片 3"/>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3345885" y="196280"/>
            <a:ext cx="5472608" cy="3240360"/>
          </a:xfrm>
          <a:prstGeom prst="rect">
            <a:avLst/>
          </a:prstGeom>
        </p:spPr>
      </p:pic>
      <p:sp>
        <p:nvSpPr>
          <p:cNvPr id="3" name="矩形 2"/>
          <p:cNvSpPr/>
          <p:nvPr/>
        </p:nvSpPr>
        <p:spPr>
          <a:xfrm>
            <a:off x="4860826" y="3436640"/>
            <a:ext cx="3020379" cy="369332"/>
          </a:xfrm>
          <a:prstGeom prst="rect">
            <a:avLst/>
          </a:prstGeom>
        </p:spPr>
        <p:txBody>
          <a:bodyPr wrap="none">
            <a:spAutoFit/>
          </a:bodyPr>
          <a:lstStyle/>
          <a:p>
            <a:r>
              <a:rPr lang="zh-CN" altLang="en-US" dirty="0"/>
              <a:t>图 15-6 交易量与金额的关系</a:t>
            </a:r>
          </a:p>
        </p:txBody>
      </p:sp>
      <p:sp>
        <p:nvSpPr>
          <p:cNvPr id="6" name="矩形 5"/>
          <p:cNvSpPr/>
          <p:nvPr/>
        </p:nvSpPr>
        <p:spPr>
          <a:xfrm>
            <a:off x="3525905" y="4012704"/>
            <a:ext cx="5112568" cy="738664"/>
          </a:xfrm>
          <a:prstGeom prst="rect">
            <a:avLst/>
          </a:prstGeom>
          <a:solidFill>
            <a:schemeClr val="accent2"/>
          </a:solidFill>
        </p:spPr>
        <p:txBody>
          <a:bodyPr wrap="square">
            <a:spAutoFit/>
          </a:bodyPr>
          <a:lstStyle/>
          <a:p>
            <a:r>
              <a:rPr lang="zh-CN" altLang="en-US" sz="1400" dirty="0"/>
              <a:t>从图 </a:t>
            </a:r>
            <a:r>
              <a:rPr lang="en-US" altLang="zh-CN" sz="1400" dirty="0"/>
              <a:t>15-5</a:t>
            </a:r>
            <a:r>
              <a:rPr lang="zh-CN" altLang="en-US" sz="1400" dirty="0"/>
              <a:t>和图 </a:t>
            </a:r>
            <a:r>
              <a:rPr lang="en-US" altLang="zh-CN" sz="1400" dirty="0"/>
              <a:t>15-6</a:t>
            </a:r>
            <a:r>
              <a:rPr lang="zh-CN" altLang="en-US" sz="1400" dirty="0"/>
              <a:t>来看，虚假交易和正常交易在交易时间和交易金额这两个维度上都没有表现出明显的不一致。也就意味从交易时间和交易金额上不能有效区分虚假和真实交易。</a:t>
            </a:r>
          </a:p>
        </p:txBody>
      </p:sp>
    </p:spTree>
    <p:extLst>
      <p:ext uri="{BB962C8B-B14F-4D97-AF65-F5344CB8AC3E}">
        <p14:creationId xmlns:p14="http://schemas.microsoft.com/office/powerpoint/2010/main" val="42142922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接下来对</a:t>
            </a:r>
            <a:r>
              <a:rPr lang="en-US" altLang="zh-CN" sz="2000" dirty="0"/>
              <a:t>V1-V28</a:t>
            </a:r>
            <a:r>
              <a:rPr lang="zh-CN" altLang="en-US" sz="2000" dirty="0"/>
              <a:t>个属性进行逐个验证，看看在哪一个属性上，虚假交易和真实交易有比较明显的区别。</a:t>
            </a:r>
          </a:p>
        </p:txBody>
      </p:sp>
      <p:graphicFrame>
        <p:nvGraphicFramePr>
          <p:cNvPr id="2" name="对象 1"/>
          <p:cNvGraphicFramePr>
            <a:graphicFrameLocks noChangeAspect="1"/>
          </p:cNvGraphicFramePr>
          <p:nvPr>
            <p:extLst>
              <p:ext uri="{D42A27DB-BD31-4B8C-83A1-F6EECF244321}">
                <p14:modId xmlns:p14="http://schemas.microsoft.com/office/powerpoint/2010/main" val="3861847287"/>
              </p:ext>
            </p:extLst>
          </p:nvPr>
        </p:nvGraphicFramePr>
        <p:xfrm>
          <a:off x="108298" y="1644460"/>
          <a:ext cx="4825845" cy="2880320"/>
        </p:xfrm>
        <a:graphic>
          <a:graphicData uri="http://schemas.openxmlformats.org/presentationml/2006/ole">
            <mc:AlternateContent xmlns:mc="http://schemas.openxmlformats.org/markup-compatibility/2006">
              <mc:Choice xmlns:v="urn:schemas-microsoft-com:vml" Requires="v">
                <p:oleObj r:id="rId3" imgW="7466400" imgH="4456800" progId="">
                  <p:embed/>
                </p:oleObj>
              </mc:Choice>
              <mc:Fallback>
                <p:oleObj r:id="rId3" imgW="7466400" imgH="4456800" progId="">
                  <p:embed/>
                  <p:pic>
                    <p:nvPicPr>
                      <p:cNvPr id="0" name=""/>
                      <p:cNvPicPr/>
                      <p:nvPr/>
                    </p:nvPicPr>
                    <p:blipFill>
                      <a:blip r:embed="rId4"/>
                      <a:stretch>
                        <a:fillRect/>
                      </a:stretch>
                    </p:blipFill>
                    <p:spPr>
                      <a:xfrm>
                        <a:off x="108298" y="1644460"/>
                        <a:ext cx="4825845" cy="288032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155850067"/>
              </p:ext>
            </p:extLst>
          </p:nvPr>
        </p:nvGraphicFramePr>
        <p:xfrm>
          <a:off x="5076850" y="1587832"/>
          <a:ext cx="3975794" cy="2936948"/>
        </p:xfrm>
        <a:graphic>
          <a:graphicData uri="http://schemas.openxmlformats.org/presentationml/2006/ole">
            <mc:AlternateContent xmlns:mc="http://schemas.openxmlformats.org/markup-compatibility/2006">
              <mc:Choice xmlns:v="urn:schemas-microsoft-com:vml" Requires="v">
                <p:oleObj r:id="rId5" imgW="6361560" imgH="4698360" progId="">
                  <p:embed/>
                </p:oleObj>
              </mc:Choice>
              <mc:Fallback>
                <p:oleObj r:id="rId5" imgW="6361560" imgH="4698360" progId="">
                  <p:embed/>
                  <p:pic>
                    <p:nvPicPr>
                      <p:cNvPr id="0" name=""/>
                      <p:cNvPicPr/>
                      <p:nvPr/>
                    </p:nvPicPr>
                    <p:blipFill>
                      <a:blip r:embed="rId6"/>
                      <a:stretch>
                        <a:fillRect/>
                      </a:stretch>
                    </p:blipFill>
                    <p:spPr>
                      <a:xfrm>
                        <a:off x="5076850" y="1587832"/>
                        <a:ext cx="3975794" cy="2936948"/>
                      </a:xfrm>
                      <a:prstGeom prst="rect">
                        <a:avLst/>
                      </a:prstGeom>
                    </p:spPr>
                  </p:pic>
                </p:oleObj>
              </mc:Fallback>
            </mc:AlternateContent>
          </a:graphicData>
        </a:graphic>
      </p:graphicFrame>
    </p:spTree>
    <p:extLst>
      <p:ext uri="{BB962C8B-B14F-4D97-AF65-F5344CB8AC3E}">
        <p14:creationId xmlns:p14="http://schemas.microsoft.com/office/powerpoint/2010/main" val="4076702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输出：正常</a:t>
            </a:r>
            <a:r>
              <a:rPr lang="en-US" altLang="zh-CN" sz="2000" dirty="0"/>
              <a:t>/</a:t>
            </a:r>
            <a:r>
              <a:rPr lang="zh-CN" altLang="en-US" sz="2000" dirty="0"/>
              <a:t>欺诈交易在各属性下的分布关系</a:t>
            </a:r>
          </a:p>
        </p:txBody>
      </p:sp>
      <p:pic>
        <p:nvPicPr>
          <p:cNvPr id="3" name="图片 2"/>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756370" y="1276400"/>
            <a:ext cx="6048672" cy="3672408"/>
          </a:xfrm>
          <a:prstGeom prst="rect">
            <a:avLst/>
          </a:prstGeom>
        </p:spPr>
      </p:pic>
      <p:sp>
        <p:nvSpPr>
          <p:cNvPr id="4" name="矩形 3"/>
          <p:cNvSpPr/>
          <p:nvPr/>
        </p:nvSpPr>
        <p:spPr>
          <a:xfrm>
            <a:off x="6949058" y="4372744"/>
            <a:ext cx="942887" cy="369332"/>
          </a:xfrm>
          <a:prstGeom prst="rect">
            <a:avLst/>
          </a:prstGeom>
        </p:spPr>
        <p:txBody>
          <a:bodyPr wrap="none">
            <a:spAutoFit/>
          </a:bodyPr>
          <a:lstStyle/>
          <a:p>
            <a:r>
              <a:rPr lang="zh-CN" altLang="en-US" dirty="0"/>
              <a:t>图 15-7 </a:t>
            </a:r>
          </a:p>
        </p:txBody>
      </p:sp>
      <p:sp>
        <p:nvSpPr>
          <p:cNvPr id="6" name="矩形 5"/>
          <p:cNvSpPr/>
          <p:nvPr/>
        </p:nvSpPr>
        <p:spPr>
          <a:xfrm>
            <a:off x="7126305" y="844352"/>
            <a:ext cx="1622953" cy="2677656"/>
          </a:xfrm>
          <a:prstGeom prst="rect">
            <a:avLst/>
          </a:prstGeom>
          <a:solidFill>
            <a:schemeClr val="accent2"/>
          </a:solidFill>
        </p:spPr>
        <p:txBody>
          <a:bodyPr wrap="square">
            <a:spAutoFit/>
          </a:bodyPr>
          <a:lstStyle/>
          <a:p>
            <a:r>
              <a:rPr lang="zh-CN" altLang="en-US" sz="1400" dirty="0"/>
              <a:t>可以看到，在属性</a:t>
            </a:r>
            <a:r>
              <a:rPr lang="en-US" altLang="zh-CN" sz="1400" dirty="0"/>
              <a:t>V14</a:t>
            </a:r>
            <a:r>
              <a:rPr lang="zh-CN" altLang="en-US" sz="1400" dirty="0"/>
              <a:t>上，虚假交易和正常交易的分布区分比较明显；而在属性</a:t>
            </a:r>
            <a:r>
              <a:rPr lang="en-US" altLang="zh-CN" sz="1400" dirty="0"/>
              <a:t>V15</a:t>
            </a:r>
            <a:r>
              <a:rPr lang="zh-CN" altLang="en-US" sz="1400" dirty="0"/>
              <a:t>上，虚假交易和正常交易是叠加在一起的，很难区分。如果要做进一步的相关性分析的话，</a:t>
            </a:r>
            <a:r>
              <a:rPr lang="en-US" altLang="zh-CN" sz="1400" dirty="0"/>
              <a:t>V14</a:t>
            </a:r>
            <a:r>
              <a:rPr lang="zh-CN" altLang="en-US" sz="1400" dirty="0"/>
              <a:t>和</a:t>
            </a:r>
            <a:r>
              <a:rPr lang="en-US" altLang="zh-CN" sz="1400" dirty="0"/>
              <a:t>V15</a:t>
            </a:r>
            <a:r>
              <a:rPr lang="zh-CN" altLang="en-US" sz="1400" dirty="0"/>
              <a:t>会有截然不同的结论。</a:t>
            </a:r>
          </a:p>
        </p:txBody>
      </p:sp>
    </p:spTree>
    <p:extLst>
      <p:ext uri="{BB962C8B-B14F-4D97-AF65-F5344CB8AC3E}">
        <p14:creationId xmlns:p14="http://schemas.microsoft.com/office/powerpoint/2010/main" val="13186727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232371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很明显，如果只选取部分属性作为欺诈交易监测的目标，那么应该重点关注像</a:t>
            </a:r>
            <a:r>
              <a:rPr lang="en-US" altLang="zh-CN" sz="2000" dirty="0"/>
              <a:t>V14</a:t>
            </a:r>
            <a:r>
              <a:rPr lang="zh-CN" altLang="en-US" sz="2000" dirty="0"/>
              <a:t>这样的属性。因为在这个属性上，正常交易和欺诈交易有明显的差异。在实际应用中，是否要进行属性选择，取决于业务特征、数据规模、运算资源、决策时效等因素。本案例后续的分析中，选择了全部属性参与模型训练。</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接下来使用该数据集来训练</a:t>
            </a:r>
            <a:r>
              <a:rPr lang="en-US" altLang="zh-CN" sz="2000" dirty="0" err="1"/>
              <a:t>Sklearn</a:t>
            </a:r>
            <a:r>
              <a:rPr lang="zh-CN" altLang="en-US" sz="2000" dirty="0"/>
              <a:t>内置的逻辑回归、随机森林和支持向量机等三种算法模型。</a:t>
            </a:r>
          </a:p>
        </p:txBody>
      </p:sp>
    </p:spTree>
    <p:extLst>
      <p:ext uri="{BB962C8B-B14F-4D97-AF65-F5344CB8AC3E}">
        <p14:creationId xmlns:p14="http://schemas.microsoft.com/office/powerpoint/2010/main" val="14069112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846386"/>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二、模型训练</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首先要将数据集分成训练集和测试集。</a:t>
            </a:r>
          </a:p>
        </p:txBody>
      </p:sp>
      <p:graphicFrame>
        <p:nvGraphicFramePr>
          <p:cNvPr id="2" name="对象 1"/>
          <p:cNvGraphicFramePr>
            <a:graphicFrameLocks noChangeAspect="1"/>
          </p:cNvGraphicFramePr>
          <p:nvPr>
            <p:extLst>
              <p:ext uri="{D42A27DB-BD31-4B8C-83A1-F6EECF244321}">
                <p14:modId xmlns:p14="http://schemas.microsoft.com/office/powerpoint/2010/main" val="359124962"/>
              </p:ext>
            </p:extLst>
          </p:nvPr>
        </p:nvGraphicFramePr>
        <p:xfrm>
          <a:off x="180306" y="1780456"/>
          <a:ext cx="4834413" cy="3024336"/>
        </p:xfrm>
        <a:graphic>
          <a:graphicData uri="http://schemas.openxmlformats.org/presentationml/2006/ole">
            <mc:AlternateContent xmlns:mc="http://schemas.openxmlformats.org/markup-compatibility/2006">
              <mc:Choice xmlns:v="urn:schemas-microsoft-com:vml" Requires="v">
                <p:oleObj r:id="rId3" imgW="7123680" imgH="4456800" progId="">
                  <p:embed/>
                </p:oleObj>
              </mc:Choice>
              <mc:Fallback>
                <p:oleObj r:id="rId3" imgW="7123680" imgH="4456800" progId="">
                  <p:embed/>
                  <p:pic>
                    <p:nvPicPr>
                      <p:cNvPr id="0" name=""/>
                      <p:cNvPicPr/>
                      <p:nvPr/>
                    </p:nvPicPr>
                    <p:blipFill>
                      <a:blip r:embed="rId4"/>
                      <a:stretch>
                        <a:fillRect/>
                      </a:stretch>
                    </p:blipFill>
                    <p:spPr>
                      <a:xfrm>
                        <a:off x="180306" y="1780456"/>
                        <a:ext cx="4834413" cy="3024336"/>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442358206"/>
              </p:ext>
            </p:extLst>
          </p:nvPr>
        </p:nvGraphicFramePr>
        <p:xfrm>
          <a:off x="5220866" y="1780455"/>
          <a:ext cx="3456384" cy="2969769"/>
        </p:xfrm>
        <a:graphic>
          <a:graphicData uri="http://schemas.openxmlformats.org/presentationml/2006/ole">
            <mc:AlternateContent xmlns:mc="http://schemas.openxmlformats.org/markup-compatibility/2006">
              <mc:Choice xmlns:v="urn:schemas-microsoft-com:vml" Requires="v">
                <p:oleObj r:id="rId5" imgW="5041080" imgH="4330080" progId="">
                  <p:embed/>
                </p:oleObj>
              </mc:Choice>
              <mc:Fallback>
                <p:oleObj r:id="rId5" imgW="5041080" imgH="4330080" progId="">
                  <p:embed/>
                  <p:pic>
                    <p:nvPicPr>
                      <p:cNvPr id="0" name=""/>
                      <p:cNvPicPr/>
                      <p:nvPr/>
                    </p:nvPicPr>
                    <p:blipFill>
                      <a:blip r:embed="rId6"/>
                      <a:stretch>
                        <a:fillRect/>
                      </a:stretch>
                    </p:blipFill>
                    <p:spPr>
                      <a:xfrm>
                        <a:off x="5220866" y="1780455"/>
                        <a:ext cx="3456384" cy="2969769"/>
                      </a:xfrm>
                      <a:prstGeom prst="rect">
                        <a:avLst/>
                      </a:prstGeom>
                    </p:spPr>
                  </p:pic>
                </p:oleObj>
              </mc:Fallback>
            </mc:AlternateContent>
          </a:graphicData>
        </a:graphic>
      </p:graphicFrame>
    </p:spTree>
    <p:extLst>
      <p:ext uri="{BB962C8B-B14F-4D97-AF65-F5344CB8AC3E}">
        <p14:creationId xmlns:p14="http://schemas.microsoft.com/office/powerpoint/2010/main" val="42924825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170816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a:t>70%</a:t>
            </a:r>
            <a:r>
              <a:rPr lang="zh-CN" altLang="en-US" sz="2000" dirty="0"/>
              <a:t>的数据作为训练集，</a:t>
            </a:r>
            <a:r>
              <a:rPr lang="en-US" altLang="zh-CN" sz="2000" dirty="0"/>
              <a:t>30%</a:t>
            </a:r>
            <a:r>
              <a:rPr lang="zh-CN" altLang="en-US" sz="2000" dirty="0"/>
              <a:t>作为测试集数据，也可以按照</a:t>
            </a:r>
            <a:r>
              <a:rPr lang="en-US" altLang="zh-CN" sz="2000" dirty="0"/>
              <a:t>75%-25%</a:t>
            </a:r>
            <a:r>
              <a:rPr lang="zh-CN" altLang="en-US" sz="2000" dirty="0"/>
              <a:t>分拆。</a:t>
            </a:r>
          </a:p>
          <a:p>
            <a:pPr marL="342900" lvl="0" indent="-342900">
              <a:spcBef>
                <a:spcPts val="600"/>
              </a:spcBef>
              <a:buSzPct val="75000"/>
              <a:buFont typeface="Wingdings" panose="05000000000000000000" pitchFamily="2" charset="2"/>
              <a:buChar char="l"/>
            </a:pPr>
            <a:r>
              <a:rPr lang="zh-CN" altLang="en-US" sz="2000" dirty="0"/>
              <a:t>使用数据集依次对三种算法进行训练与测试。需要强调的是：每次运行的最终结果可能会有一些微小的差异，这主要是由样本的随机抽样结果和算法本身的数学特性导致的。</a:t>
            </a:r>
          </a:p>
        </p:txBody>
      </p:sp>
      <p:graphicFrame>
        <p:nvGraphicFramePr>
          <p:cNvPr id="2" name="对象 1"/>
          <p:cNvGraphicFramePr>
            <a:graphicFrameLocks noChangeAspect="1"/>
          </p:cNvGraphicFramePr>
          <p:nvPr>
            <p:extLst>
              <p:ext uri="{D42A27DB-BD31-4B8C-83A1-F6EECF244321}">
                <p14:modId xmlns:p14="http://schemas.microsoft.com/office/powerpoint/2010/main" val="168995238"/>
              </p:ext>
            </p:extLst>
          </p:nvPr>
        </p:nvGraphicFramePr>
        <p:xfrm>
          <a:off x="828378" y="2788568"/>
          <a:ext cx="5112568" cy="1418855"/>
        </p:xfrm>
        <a:graphic>
          <a:graphicData uri="http://schemas.openxmlformats.org/presentationml/2006/ole">
            <mc:AlternateContent xmlns:mc="http://schemas.openxmlformats.org/markup-compatibility/2006">
              <mc:Choice xmlns:v="urn:schemas-microsoft-com:vml" Requires="v">
                <p:oleObj r:id="rId3" imgW="5536440" imgH="1536480" progId="">
                  <p:embed/>
                </p:oleObj>
              </mc:Choice>
              <mc:Fallback>
                <p:oleObj r:id="rId3" imgW="5536440" imgH="1536480" progId="">
                  <p:embed/>
                  <p:pic>
                    <p:nvPicPr>
                      <p:cNvPr id="0" name=""/>
                      <p:cNvPicPr/>
                      <p:nvPr/>
                    </p:nvPicPr>
                    <p:blipFill>
                      <a:blip r:embed="rId4"/>
                      <a:stretch>
                        <a:fillRect/>
                      </a:stretch>
                    </p:blipFill>
                    <p:spPr>
                      <a:xfrm>
                        <a:off x="828378" y="2788568"/>
                        <a:ext cx="5112568" cy="1418855"/>
                      </a:xfrm>
                      <a:prstGeom prst="rect">
                        <a:avLst/>
                      </a:prstGeom>
                    </p:spPr>
                  </p:pic>
                </p:oleObj>
              </mc:Fallback>
            </mc:AlternateContent>
          </a:graphicData>
        </a:graphic>
      </p:graphicFrame>
    </p:spTree>
    <p:extLst>
      <p:ext uri="{BB962C8B-B14F-4D97-AF65-F5344CB8AC3E}">
        <p14:creationId xmlns:p14="http://schemas.microsoft.com/office/powerpoint/2010/main" val="2603970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784830"/>
          </a:xfrm>
          <a:prstGeom prst="rect">
            <a:avLst/>
          </a:prstGeom>
          <a:noFill/>
        </p:spPr>
        <p:txBody>
          <a:bodyPr wrap="square" rtlCol="0" anchor="t">
            <a:spAutoFit/>
          </a:bodyPr>
          <a:lstStyle/>
          <a:p>
            <a:pPr lvl="0">
              <a:spcBef>
                <a:spcPts val="600"/>
              </a:spcBef>
              <a:buSzPct val="75000"/>
            </a:pPr>
            <a:r>
              <a:rPr lang="en-US" altLang="zh-CN" sz="2000" b="1" dirty="0"/>
              <a:t>1. </a:t>
            </a:r>
            <a:r>
              <a:rPr lang="zh-CN" altLang="zh-CN" sz="2000" b="1" dirty="0"/>
              <a:t>逻辑回归方法</a:t>
            </a:r>
            <a:endParaRPr lang="en-US" altLang="zh-CN" sz="2000" b="1" dirty="0"/>
          </a:p>
          <a:p>
            <a:pPr marL="342900" lvl="0" indent="-342900">
              <a:spcBef>
                <a:spcPts val="600"/>
              </a:spcBef>
              <a:buSzPct val="75000"/>
              <a:buFont typeface="Wingdings" panose="05000000000000000000" pitchFamily="2" charset="2"/>
              <a:buChar char="l"/>
            </a:pP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946123233"/>
              </p:ext>
            </p:extLst>
          </p:nvPr>
        </p:nvGraphicFramePr>
        <p:xfrm>
          <a:off x="180306" y="1564432"/>
          <a:ext cx="4405204" cy="2520280"/>
        </p:xfrm>
        <a:graphic>
          <a:graphicData uri="http://schemas.openxmlformats.org/presentationml/2006/ole">
            <mc:AlternateContent xmlns:mc="http://schemas.openxmlformats.org/markup-compatibility/2006">
              <mc:Choice xmlns:v="urn:schemas-microsoft-com:vml" Requires="v">
                <p:oleObj r:id="rId3" imgW="6615720" imgH="3783960" progId="">
                  <p:embed/>
                </p:oleObj>
              </mc:Choice>
              <mc:Fallback>
                <p:oleObj r:id="rId3" imgW="6615720" imgH="3783960" progId="">
                  <p:embed/>
                  <p:pic>
                    <p:nvPicPr>
                      <p:cNvPr id="0" name=""/>
                      <p:cNvPicPr/>
                      <p:nvPr/>
                    </p:nvPicPr>
                    <p:blipFill>
                      <a:blip r:embed="rId4"/>
                      <a:stretch>
                        <a:fillRect/>
                      </a:stretch>
                    </p:blipFill>
                    <p:spPr>
                      <a:xfrm>
                        <a:off x="180306" y="1564432"/>
                        <a:ext cx="4405204" cy="252028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427568119"/>
              </p:ext>
            </p:extLst>
          </p:nvPr>
        </p:nvGraphicFramePr>
        <p:xfrm>
          <a:off x="4716810" y="1492424"/>
          <a:ext cx="4335481" cy="2736304"/>
        </p:xfrm>
        <a:graphic>
          <a:graphicData uri="http://schemas.openxmlformats.org/presentationml/2006/ole">
            <mc:AlternateContent xmlns:mc="http://schemas.openxmlformats.org/markup-compatibility/2006">
              <mc:Choice xmlns:v="urn:schemas-microsoft-com:vml" Requires="v">
                <p:oleObj r:id="rId5" imgW="6882480" imgH="4342680" progId="">
                  <p:embed/>
                </p:oleObj>
              </mc:Choice>
              <mc:Fallback>
                <p:oleObj r:id="rId5" imgW="6882480" imgH="4342680" progId="">
                  <p:embed/>
                  <p:pic>
                    <p:nvPicPr>
                      <p:cNvPr id="0" name=""/>
                      <p:cNvPicPr/>
                      <p:nvPr/>
                    </p:nvPicPr>
                    <p:blipFill>
                      <a:blip r:embed="rId6"/>
                      <a:stretch>
                        <a:fillRect/>
                      </a:stretch>
                    </p:blipFill>
                    <p:spPr>
                      <a:xfrm>
                        <a:off x="4716810" y="1492424"/>
                        <a:ext cx="4335481" cy="2736304"/>
                      </a:xfrm>
                      <a:prstGeom prst="rect">
                        <a:avLst/>
                      </a:prstGeom>
                    </p:spPr>
                  </p:pic>
                </p:oleObj>
              </mc:Fallback>
            </mc:AlternateContent>
          </a:graphicData>
        </a:graphic>
      </p:graphicFrame>
    </p:spTree>
    <p:extLst>
      <p:ext uri="{BB962C8B-B14F-4D97-AF65-F5344CB8AC3E}">
        <p14:creationId xmlns:p14="http://schemas.microsoft.com/office/powerpoint/2010/main" val="10202585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3656925841"/>
              </p:ext>
            </p:extLst>
          </p:nvPr>
        </p:nvGraphicFramePr>
        <p:xfrm>
          <a:off x="468338" y="1172454"/>
          <a:ext cx="3041262" cy="2336194"/>
        </p:xfrm>
        <a:graphic>
          <a:graphicData uri="http://schemas.openxmlformats.org/presentationml/2006/ole">
            <mc:AlternateContent xmlns:mc="http://schemas.openxmlformats.org/markup-compatibility/2006">
              <mc:Choice xmlns:v="urn:schemas-microsoft-com:vml" Requires="v">
                <p:oleObj r:id="rId3" imgW="3669840" imgH="2818800" progId="">
                  <p:embed/>
                </p:oleObj>
              </mc:Choice>
              <mc:Fallback>
                <p:oleObj r:id="rId3" imgW="3669840" imgH="2818800" progId="">
                  <p:embed/>
                  <p:pic>
                    <p:nvPicPr>
                      <p:cNvPr id="0" name=""/>
                      <p:cNvPicPr/>
                      <p:nvPr/>
                    </p:nvPicPr>
                    <p:blipFill>
                      <a:blip r:embed="rId4"/>
                      <a:stretch>
                        <a:fillRect/>
                      </a:stretch>
                    </p:blipFill>
                    <p:spPr>
                      <a:xfrm>
                        <a:off x="468338" y="1172454"/>
                        <a:ext cx="3041262" cy="2336194"/>
                      </a:xfrm>
                      <a:prstGeom prst="rect">
                        <a:avLst/>
                      </a:prstGeom>
                    </p:spPr>
                  </p:pic>
                </p:oleObj>
              </mc:Fallback>
            </mc:AlternateContent>
          </a:graphicData>
        </a:graphic>
      </p:graphicFrame>
      <p:sp>
        <p:nvSpPr>
          <p:cNvPr id="4" name="矩形 3"/>
          <p:cNvSpPr/>
          <p:nvPr/>
        </p:nvSpPr>
        <p:spPr>
          <a:xfrm>
            <a:off x="4356770" y="1852464"/>
            <a:ext cx="3168352" cy="1384995"/>
          </a:xfrm>
          <a:prstGeom prst="rect">
            <a:avLst/>
          </a:prstGeom>
          <a:solidFill>
            <a:schemeClr val="accent2"/>
          </a:solidFill>
        </p:spPr>
        <p:txBody>
          <a:bodyPr wrap="square">
            <a:spAutoFit/>
          </a:bodyPr>
          <a:lstStyle/>
          <a:p>
            <a:r>
              <a:rPr lang="zh-CN" altLang="en-US" sz="1400" dirty="0"/>
              <a:t>从逻辑回归的结果来看，在</a:t>
            </a:r>
            <a:r>
              <a:rPr lang="en-US" altLang="zh-CN" sz="1400" dirty="0"/>
              <a:t>85443</a:t>
            </a:r>
            <a:r>
              <a:rPr lang="zh-CN" altLang="en-US" sz="1400" dirty="0"/>
              <a:t>个测试样本中，有</a:t>
            </a:r>
            <a:r>
              <a:rPr lang="en-US" altLang="zh-CN" sz="1400" dirty="0"/>
              <a:t>85283</a:t>
            </a:r>
            <a:r>
              <a:rPr lang="zh-CN" altLang="en-US" sz="1400" dirty="0"/>
              <a:t>个正常交易样本被识别，</a:t>
            </a:r>
            <a:r>
              <a:rPr lang="en-US" altLang="zh-CN" sz="1400" dirty="0"/>
              <a:t>84</a:t>
            </a:r>
            <a:r>
              <a:rPr lang="zh-CN" altLang="en-US" sz="1400" dirty="0"/>
              <a:t>个虚假交易样本被识别。但是，也有</a:t>
            </a:r>
            <a:r>
              <a:rPr lang="en-US" altLang="zh-CN" sz="1400" dirty="0"/>
              <a:t>12</a:t>
            </a:r>
            <a:r>
              <a:rPr lang="zh-CN" altLang="en-US" sz="1400" dirty="0"/>
              <a:t>个正常样本被错误标识成虚假交易，而</a:t>
            </a:r>
            <a:r>
              <a:rPr lang="en-US" altLang="zh-CN" sz="1400" dirty="0"/>
              <a:t>64</a:t>
            </a:r>
            <a:r>
              <a:rPr lang="zh-CN" altLang="en-US" sz="1400" dirty="0"/>
              <a:t>个虚假交易样本被错误标识成正常。</a:t>
            </a:r>
          </a:p>
        </p:txBody>
      </p:sp>
    </p:spTree>
    <p:extLst>
      <p:ext uri="{BB962C8B-B14F-4D97-AF65-F5344CB8AC3E}">
        <p14:creationId xmlns:p14="http://schemas.microsoft.com/office/powerpoint/2010/main" val="2702890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3477875"/>
          </a:xfrm>
          <a:prstGeom prst="rect">
            <a:avLst/>
          </a:prstGeom>
          <a:noFill/>
        </p:spPr>
        <p:txBody>
          <a:bodyPr wrap="square" rtlCol="0" anchor="t">
            <a:spAutoFit/>
          </a:bodyPr>
          <a:lstStyle/>
          <a:p>
            <a:pPr lvl="0">
              <a:spcBef>
                <a:spcPts val="600"/>
              </a:spcBef>
              <a:buSzPct val="75000"/>
            </a:pPr>
            <a:r>
              <a:rPr lang="en-US" altLang="zh-CN" sz="2000" b="1" dirty="0"/>
              <a:t>2. </a:t>
            </a:r>
            <a:r>
              <a:rPr lang="zh-CN" altLang="en-US" sz="2000" b="1" dirty="0"/>
              <a:t>随机森林算法</a:t>
            </a:r>
            <a:endParaRPr lang="en-US" altLang="zh-CN" sz="2000" b="1" dirty="0"/>
          </a:p>
          <a:p>
            <a:pPr lvl="0">
              <a:spcBef>
                <a:spcPts val="600"/>
              </a:spcBef>
              <a:buSzPct val="75000"/>
            </a:pPr>
            <a:endParaRPr lang="en-US" altLang="zh-CN" sz="2000" b="1" dirty="0"/>
          </a:p>
          <a:p>
            <a:pPr marL="342900" lvl="0" indent="-342900">
              <a:spcBef>
                <a:spcPts val="600"/>
              </a:spcBef>
              <a:buSzPct val="75000"/>
              <a:buFont typeface="Wingdings" panose="05000000000000000000" pitchFamily="2" charset="2"/>
              <a:buChar char="l"/>
            </a:pPr>
            <a:r>
              <a:rPr lang="zh-CN" altLang="en-US" sz="2000" dirty="0"/>
              <a:t>以决策树为基础，随机森林算法将多棵树集成为一片森林：每棵决策树都是一个分类器（假设现在针对的是分类问题），那么对于一个输入样本，</a:t>
            </a:r>
            <a:r>
              <a:rPr lang="en-US" altLang="zh-CN" sz="2000" dirty="0"/>
              <a:t>N</a:t>
            </a:r>
            <a:r>
              <a:rPr lang="zh-CN" altLang="en-US" sz="2000" dirty="0"/>
              <a:t>棵树会有</a:t>
            </a:r>
            <a:r>
              <a:rPr lang="en-US" altLang="zh-CN" sz="2000" dirty="0"/>
              <a:t>N</a:t>
            </a:r>
            <a:r>
              <a:rPr lang="zh-CN" altLang="en-US" sz="2000" dirty="0"/>
              <a:t>个分类结果。</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而随机森林集成了所有的分类投票结果，将投票次数最多的类别指定为最终的输出。</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因为随机森林算法是一个统计投票结果，因此那些随机扰动产生的错误会在很大程度上被缓解，其结果会更加稳定，准确率也比较高。</a:t>
            </a:r>
            <a:r>
              <a:rPr lang="en-US" altLang="zh-CN" sz="2000" dirty="0" err="1"/>
              <a:t>sklearn</a:t>
            </a:r>
            <a:r>
              <a:rPr lang="zh-CN" altLang="en-US" sz="2000" dirty="0"/>
              <a:t>中已经集成了随机森林算法，可以直接调用。</a:t>
            </a:r>
          </a:p>
        </p:txBody>
      </p:sp>
    </p:spTree>
    <p:extLst>
      <p:ext uri="{BB962C8B-B14F-4D97-AF65-F5344CB8AC3E}">
        <p14:creationId xmlns:p14="http://schemas.microsoft.com/office/powerpoint/2010/main" val="17201494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Freeform 28"/>
          <p:cNvSpPr/>
          <p:nvPr/>
        </p:nvSpPr>
        <p:spPr>
          <a:xfrm>
            <a:off x="5116786"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accent3">
              <a:lumMod val="7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8"/>
          <p:cNvSpPr/>
          <p:nvPr/>
        </p:nvSpPr>
        <p:spPr>
          <a:xfrm>
            <a:off x="283464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89600" y="2257016"/>
            <a:ext cx="1848485" cy="1388378"/>
            <a:chOff x="403494" y="2256276"/>
            <a:chExt cx="1848164" cy="1388138"/>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403494" y="3337127"/>
              <a:ext cx="1848164" cy="307287"/>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案例背景</a:t>
              </a:r>
            </a:p>
          </p:txBody>
        </p:sp>
      </p:grpSp>
      <p:grpSp>
        <p:nvGrpSpPr>
          <p:cNvPr id="3" name="组合 2"/>
          <p:cNvGrpSpPr/>
          <p:nvPr/>
        </p:nvGrpSpPr>
        <p:grpSpPr>
          <a:xfrm>
            <a:off x="2630776" y="2257016"/>
            <a:ext cx="1538884" cy="1421411"/>
            <a:chOff x="2169062" y="2256276"/>
            <a:chExt cx="1538617" cy="1421165"/>
          </a:xfrm>
        </p:grpSpPr>
        <p:sp>
          <p:nvSpPr>
            <p:cNvPr id="41" name="TextBox 36"/>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2169062" y="3369717"/>
              <a:ext cx="1538617"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算法评价指标</a:t>
              </a:r>
            </a:p>
          </p:txBody>
        </p:sp>
      </p:grpSp>
      <p:grpSp>
        <p:nvGrpSpPr>
          <p:cNvPr id="59" name="组合 58"/>
          <p:cNvGrpSpPr/>
          <p:nvPr/>
        </p:nvGrpSpPr>
        <p:grpSpPr>
          <a:xfrm>
            <a:off x="5072243" y="2257016"/>
            <a:ext cx="1206633" cy="1421419"/>
            <a:chOff x="3968789" y="2256276"/>
            <a:chExt cx="1206424" cy="1421173"/>
          </a:xfrm>
        </p:grpSpPr>
        <p:sp>
          <p:nvSpPr>
            <p:cNvPr id="37"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20" name="TextBox 58"/>
            <p:cNvSpPr txBox="1"/>
            <p:nvPr/>
          </p:nvSpPr>
          <p:spPr bwMode="auto">
            <a:xfrm>
              <a:off x="4059129" y="3369725"/>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数据概况</a:t>
              </a:r>
            </a:p>
          </p:txBody>
        </p:sp>
      </p:grpSp>
      <p:sp>
        <p:nvSpPr>
          <p:cNvPr id="31" name="Freeform 28"/>
          <p:cNvSpPr/>
          <p:nvPr/>
        </p:nvSpPr>
        <p:spPr>
          <a:xfrm>
            <a:off x="7338142" y="2000441"/>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7B6B9"/>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2" name="组合 31"/>
          <p:cNvGrpSpPr/>
          <p:nvPr/>
        </p:nvGrpSpPr>
        <p:grpSpPr>
          <a:xfrm>
            <a:off x="7293599" y="2303253"/>
            <a:ext cx="1206633" cy="1421419"/>
            <a:chOff x="3968789" y="2256276"/>
            <a:chExt cx="1206424" cy="1421173"/>
          </a:xfrm>
        </p:grpSpPr>
        <p:sp>
          <p:nvSpPr>
            <p:cNvPr id="33"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第四节</a:t>
              </a:r>
            </a:p>
          </p:txBody>
        </p:sp>
        <p:sp>
          <p:nvSpPr>
            <p:cNvPr id="34" name="TextBox 58"/>
            <p:cNvSpPr txBox="1"/>
            <p:nvPr/>
          </p:nvSpPr>
          <p:spPr bwMode="auto">
            <a:xfrm>
              <a:off x="4018259" y="3369725"/>
              <a:ext cx="110748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操作流程 </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随机森林算法程序如下：</a:t>
            </a:r>
          </a:p>
        </p:txBody>
      </p:sp>
      <p:graphicFrame>
        <p:nvGraphicFramePr>
          <p:cNvPr id="2" name="对象 1"/>
          <p:cNvGraphicFramePr>
            <a:graphicFrameLocks noChangeAspect="1"/>
          </p:cNvGraphicFramePr>
          <p:nvPr>
            <p:extLst>
              <p:ext uri="{D42A27DB-BD31-4B8C-83A1-F6EECF244321}">
                <p14:modId xmlns:p14="http://schemas.microsoft.com/office/powerpoint/2010/main" val="3929874260"/>
              </p:ext>
            </p:extLst>
          </p:nvPr>
        </p:nvGraphicFramePr>
        <p:xfrm>
          <a:off x="180306" y="1348408"/>
          <a:ext cx="4180465" cy="3240360"/>
        </p:xfrm>
        <a:graphic>
          <a:graphicData uri="http://schemas.openxmlformats.org/presentationml/2006/ole">
            <mc:AlternateContent xmlns:mc="http://schemas.openxmlformats.org/markup-compatibility/2006">
              <mc:Choice xmlns:v="urn:schemas-microsoft-com:vml" Requires="v">
                <p:oleObj r:id="rId3" imgW="5307840" imgH="4114080" progId="">
                  <p:embed/>
                </p:oleObj>
              </mc:Choice>
              <mc:Fallback>
                <p:oleObj r:id="rId3" imgW="5307840" imgH="4114080" progId="">
                  <p:embed/>
                  <p:pic>
                    <p:nvPicPr>
                      <p:cNvPr id="0" name=""/>
                      <p:cNvPicPr/>
                      <p:nvPr/>
                    </p:nvPicPr>
                    <p:blipFill>
                      <a:blip r:embed="rId4"/>
                      <a:stretch>
                        <a:fillRect/>
                      </a:stretch>
                    </p:blipFill>
                    <p:spPr>
                      <a:xfrm>
                        <a:off x="180306" y="1348408"/>
                        <a:ext cx="4180465" cy="324036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178203532"/>
              </p:ext>
            </p:extLst>
          </p:nvPr>
        </p:nvGraphicFramePr>
        <p:xfrm>
          <a:off x="4438731" y="1636440"/>
          <a:ext cx="4690442" cy="2113760"/>
        </p:xfrm>
        <a:graphic>
          <a:graphicData uri="http://schemas.openxmlformats.org/presentationml/2006/ole">
            <mc:AlternateContent xmlns:mc="http://schemas.openxmlformats.org/markup-compatibility/2006">
              <mc:Choice xmlns:v="urn:schemas-microsoft-com:vml" Requires="v">
                <p:oleObj r:id="rId5" imgW="6933240" imgH="3123720" progId="">
                  <p:embed/>
                </p:oleObj>
              </mc:Choice>
              <mc:Fallback>
                <p:oleObj r:id="rId5" imgW="6933240" imgH="3123720" progId="">
                  <p:embed/>
                  <p:pic>
                    <p:nvPicPr>
                      <p:cNvPr id="0" name=""/>
                      <p:cNvPicPr/>
                      <p:nvPr/>
                    </p:nvPicPr>
                    <p:blipFill>
                      <a:blip r:embed="rId6"/>
                      <a:stretch>
                        <a:fillRect/>
                      </a:stretch>
                    </p:blipFill>
                    <p:spPr>
                      <a:xfrm>
                        <a:off x="4438731" y="1636440"/>
                        <a:ext cx="4690442" cy="2113760"/>
                      </a:xfrm>
                      <a:prstGeom prst="rect">
                        <a:avLst/>
                      </a:prstGeom>
                    </p:spPr>
                  </p:pic>
                </p:oleObj>
              </mc:Fallback>
            </mc:AlternateContent>
          </a:graphicData>
        </a:graphic>
      </p:graphicFrame>
    </p:spTree>
    <p:extLst>
      <p:ext uri="{BB962C8B-B14F-4D97-AF65-F5344CB8AC3E}">
        <p14:creationId xmlns:p14="http://schemas.microsoft.com/office/powerpoint/2010/main" val="1317329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78483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endParaRPr lang="en-US" altLang="zh-CN" sz="2000" dirty="0"/>
          </a:p>
          <a:p>
            <a:pPr marL="342900" lvl="0" indent="-342900">
              <a:spcBef>
                <a:spcPts val="600"/>
              </a:spcBef>
              <a:buSzPct val="75000"/>
              <a:buFont typeface="Wingdings" panose="05000000000000000000" pitchFamily="2" charset="2"/>
              <a:buChar char="l"/>
            </a:pP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4123153734"/>
              </p:ext>
            </p:extLst>
          </p:nvPr>
        </p:nvGraphicFramePr>
        <p:xfrm>
          <a:off x="348627" y="1276400"/>
          <a:ext cx="7343466" cy="3456384"/>
        </p:xfrm>
        <a:graphic>
          <a:graphicData uri="http://schemas.openxmlformats.org/presentationml/2006/ole">
            <mc:AlternateContent xmlns:mc="http://schemas.openxmlformats.org/markup-compatibility/2006">
              <mc:Choice xmlns:v="urn:schemas-microsoft-com:vml" Requires="v">
                <p:oleObj r:id="rId3" imgW="8634600" imgH="4063320" progId="">
                  <p:embed/>
                </p:oleObj>
              </mc:Choice>
              <mc:Fallback>
                <p:oleObj r:id="rId3" imgW="8634600" imgH="4063320" progId="">
                  <p:embed/>
                  <p:pic>
                    <p:nvPicPr>
                      <p:cNvPr id="0" name=""/>
                      <p:cNvPicPr/>
                      <p:nvPr/>
                    </p:nvPicPr>
                    <p:blipFill>
                      <a:blip r:embed="rId4"/>
                      <a:stretch>
                        <a:fillRect/>
                      </a:stretch>
                    </p:blipFill>
                    <p:spPr>
                      <a:xfrm>
                        <a:off x="348627" y="1276400"/>
                        <a:ext cx="7343466" cy="3456384"/>
                      </a:xfrm>
                      <a:prstGeom prst="rect">
                        <a:avLst/>
                      </a:prstGeom>
                    </p:spPr>
                  </p:pic>
                </p:oleObj>
              </mc:Fallback>
            </mc:AlternateContent>
          </a:graphicData>
        </a:graphic>
      </p:graphicFrame>
    </p:spTree>
    <p:extLst>
      <p:ext uri="{BB962C8B-B14F-4D97-AF65-F5344CB8AC3E}">
        <p14:creationId xmlns:p14="http://schemas.microsoft.com/office/powerpoint/2010/main" val="36427801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784830"/>
          </a:xfrm>
          <a:prstGeom prst="rect">
            <a:avLst/>
          </a:prstGeom>
          <a:noFill/>
        </p:spPr>
        <p:txBody>
          <a:bodyPr wrap="square" rtlCol="0" anchor="t">
            <a:spAutoFit/>
          </a:bodyPr>
          <a:lstStyle/>
          <a:p>
            <a:pPr lvl="0">
              <a:spcBef>
                <a:spcPts val="600"/>
              </a:spcBef>
              <a:buSzPct val="75000"/>
            </a:pPr>
            <a:r>
              <a:rPr lang="en-US" altLang="zh-CN" sz="2000" b="1" dirty="0"/>
              <a:t>3. </a:t>
            </a:r>
            <a:r>
              <a:rPr lang="zh-CN" altLang="zh-CN" sz="2000" b="1" dirty="0"/>
              <a:t>支持向量机算法</a:t>
            </a:r>
            <a:endParaRPr lang="en-US" altLang="zh-CN" sz="2000" b="1" dirty="0"/>
          </a:p>
          <a:p>
            <a:pPr marL="342900" lvl="0" indent="-342900">
              <a:spcBef>
                <a:spcPts val="600"/>
              </a:spcBef>
              <a:buSzPct val="75000"/>
              <a:buFont typeface="Wingdings" panose="05000000000000000000" pitchFamily="2" charset="2"/>
              <a:buChar char="l"/>
            </a:pP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738201766"/>
              </p:ext>
            </p:extLst>
          </p:nvPr>
        </p:nvGraphicFramePr>
        <p:xfrm>
          <a:off x="338315" y="1420416"/>
          <a:ext cx="2840995" cy="3431108"/>
        </p:xfrm>
        <a:graphic>
          <a:graphicData uri="http://schemas.openxmlformats.org/presentationml/2006/ole">
            <mc:AlternateContent xmlns:mc="http://schemas.openxmlformats.org/markup-compatibility/2006">
              <mc:Choice xmlns:v="urn:schemas-microsoft-com:vml" Requires="v">
                <p:oleObj r:id="rId3" imgW="3415680" imgH="4126680" progId="">
                  <p:embed/>
                </p:oleObj>
              </mc:Choice>
              <mc:Fallback>
                <p:oleObj r:id="rId3" imgW="3415680" imgH="4126680" progId="">
                  <p:embed/>
                  <p:pic>
                    <p:nvPicPr>
                      <p:cNvPr id="0" name=""/>
                      <p:cNvPicPr/>
                      <p:nvPr/>
                    </p:nvPicPr>
                    <p:blipFill>
                      <a:blip r:embed="rId4"/>
                      <a:stretch>
                        <a:fillRect/>
                      </a:stretch>
                    </p:blipFill>
                    <p:spPr>
                      <a:xfrm>
                        <a:off x="338315" y="1420416"/>
                        <a:ext cx="2840995" cy="3431108"/>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586344758"/>
              </p:ext>
            </p:extLst>
          </p:nvPr>
        </p:nvGraphicFramePr>
        <p:xfrm>
          <a:off x="3420666" y="1708448"/>
          <a:ext cx="5526980" cy="2469209"/>
        </p:xfrm>
        <a:graphic>
          <a:graphicData uri="http://schemas.openxmlformats.org/presentationml/2006/ole">
            <mc:AlternateContent xmlns:mc="http://schemas.openxmlformats.org/markup-compatibility/2006">
              <mc:Choice xmlns:v="urn:schemas-microsoft-com:vml" Requires="v">
                <p:oleObj r:id="rId5" imgW="7022160" imgH="3136320" progId="">
                  <p:embed/>
                </p:oleObj>
              </mc:Choice>
              <mc:Fallback>
                <p:oleObj r:id="rId5" imgW="7022160" imgH="3136320" progId="">
                  <p:embed/>
                  <p:pic>
                    <p:nvPicPr>
                      <p:cNvPr id="0" name=""/>
                      <p:cNvPicPr/>
                      <p:nvPr/>
                    </p:nvPicPr>
                    <p:blipFill>
                      <a:blip r:embed="rId6"/>
                      <a:stretch>
                        <a:fillRect/>
                      </a:stretch>
                    </p:blipFill>
                    <p:spPr>
                      <a:xfrm>
                        <a:off x="3420666" y="1708448"/>
                        <a:ext cx="5526980" cy="2469209"/>
                      </a:xfrm>
                      <a:prstGeom prst="rect">
                        <a:avLst/>
                      </a:prstGeom>
                    </p:spPr>
                  </p:pic>
                </p:oleObj>
              </mc:Fallback>
            </mc:AlternateContent>
          </a:graphicData>
        </a:graphic>
      </p:graphicFrame>
    </p:spTree>
    <p:extLst>
      <p:ext uri="{BB962C8B-B14F-4D97-AF65-F5344CB8AC3E}">
        <p14:creationId xmlns:p14="http://schemas.microsoft.com/office/powerpoint/2010/main" val="3011352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3594622605"/>
              </p:ext>
            </p:extLst>
          </p:nvPr>
        </p:nvGraphicFramePr>
        <p:xfrm>
          <a:off x="540346" y="1276400"/>
          <a:ext cx="2952328" cy="2227379"/>
        </p:xfrm>
        <a:graphic>
          <a:graphicData uri="http://schemas.openxmlformats.org/presentationml/2006/ole">
            <mc:AlternateContent xmlns:mc="http://schemas.openxmlformats.org/markup-compatibility/2006">
              <mc:Choice xmlns:v="urn:schemas-microsoft-com:vml" Requires="v">
                <p:oleObj r:id="rId3" imgW="3567960" imgH="2691720" progId="">
                  <p:embed/>
                </p:oleObj>
              </mc:Choice>
              <mc:Fallback>
                <p:oleObj r:id="rId3" imgW="3567960" imgH="2691720" progId="">
                  <p:embed/>
                  <p:pic>
                    <p:nvPicPr>
                      <p:cNvPr id="0" name=""/>
                      <p:cNvPicPr/>
                      <p:nvPr/>
                    </p:nvPicPr>
                    <p:blipFill>
                      <a:blip r:embed="rId4"/>
                      <a:stretch>
                        <a:fillRect/>
                      </a:stretch>
                    </p:blipFill>
                    <p:spPr>
                      <a:xfrm>
                        <a:off x="540346" y="1276400"/>
                        <a:ext cx="2952328" cy="2227379"/>
                      </a:xfrm>
                      <a:prstGeom prst="rect">
                        <a:avLst/>
                      </a:prstGeom>
                    </p:spPr>
                  </p:pic>
                </p:oleObj>
              </mc:Fallback>
            </mc:AlternateContent>
          </a:graphicData>
        </a:graphic>
      </p:graphicFrame>
      <p:sp>
        <p:nvSpPr>
          <p:cNvPr id="4" name="矩形 3"/>
          <p:cNvSpPr/>
          <p:nvPr/>
        </p:nvSpPr>
        <p:spPr>
          <a:xfrm>
            <a:off x="4644802" y="1697591"/>
            <a:ext cx="3168352" cy="1384995"/>
          </a:xfrm>
          <a:prstGeom prst="rect">
            <a:avLst/>
          </a:prstGeom>
          <a:solidFill>
            <a:schemeClr val="accent2"/>
          </a:solidFill>
        </p:spPr>
        <p:txBody>
          <a:bodyPr wrap="square">
            <a:spAutoFit/>
          </a:bodyPr>
          <a:lstStyle/>
          <a:p>
            <a:r>
              <a:rPr lang="zh-CN" altLang="en-US" sz="1400" dirty="0"/>
              <a:t>从支持向量机的结果来看，在</a:t>
            </a:r>
            <a:r>
              <a:rPr lang="en-US" altLang="zh-CN" sz="1400" dirty="0"/>
              <a:t>85443</a:t>
            </a:r>
            <a:r>
              <a:rPr lang="zh-CN" altLang="en-US" sz="1400" dirty="0"/>
              <a:t>个测试样本中，有</a:t>
            </a:r>
            <a:r>
              <a:rPr lang="en-US" altLang="zh-CN" sz="1400" dirty="0"/>
              <a:t>85163</a:t>
            </a:r>
            <a:r>
              <a:rPr lang="zh-CN" altLang="en-US" sz="1400" dirty="0"/>
              <a:t>个正常交易样本被识别，只有</a:t>
            </a:r>
            <a:r>
              <a:rPr lang="en-US" altLang="zh-CN" sz="1400" dirty="0"/>
              <a:t>10</a:t>
            </a:r>
            <a:r>
              <a:rPr lang="zh-CN" altLang="en-US" sz="1400" dirty="0"/>
              <a:t>个虚假交易样本被识别。有</a:t>
            </a:r>
            <a:r>
              <a:rPr lang="en-US" altLang="zh-CN" sz="1400" dirty="0"/>
              <a:t>132</a:t>
            </a:r>
            <a:r>
              <a:rPr lang="zh-CN" altLang="en-US" sz="1400" dirty="0"/>
              <a:t>个正常样本被错误标识成虚假，而</a:t>
            </a:r>
            <a:r>
              <a:rPr lang="en-US" altLang="zh-CN" sz="1400" dirty="0"/>
              <a:t>138</a:t>
            </a:r>
            <a:r>
              <a:rPr lang="zh-CN" altLang="en-US" sz="1400" dirty="0"/>
              <a:t>个虚假样本被错误标识成正常。</a:t>
            </a:r>
          </a:p>
        </p:txBody>
      </p:sp>
    </p:spTree>
    <p:extLst>
      <p:ext uri="{BB962C8B-B14F-4D97-AF65-F5344CB8AC3E}">
        <p14:creationId xmlns:p14="http://schemas.microsoft.com/office/powerpoint/2010/main" val="1915203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2785378"/>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在这个案例中，预测效果最好的是随机森林模型；运行速度最快的是逻辑回归；</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而支持向量机的表现比较差，大部分的虚假交易样本都没有被检测出来，同时算法标识的虚假交易中有很多被错误标识的正常交易。</a:t>
            </a:r>
          </a:p>
          <a:p>
            <a:pPr marL="342900" lvl="0" indent="-342900">
              <a:spcBef>
                <a:spcPts val="600"/>
              </a:spcBef>
              <a:buSzPct val="75000"/>
              <a:buFont typeface="Wingdings" panose="05000000000000000000" pitchFamily="2" charset="2"/>
              <a:buChar char="l"/>
            </a:pPr>
            <a:r>
              <a:rPr lang="zh-CN" altLang="en-US" sz="2000" dirty="0"/>
              <a:t>可见，在真实的案例中，并不是数学理论复杂的方法一定会有好的效果。</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本例的三个分类算法中，随机森林算法相对较简单，但在预测效果和执行速度上，都取得了更好的结果。</a:t>
            </a:r>
          </a:p>
        </p:txBody>
      </p:sp>
    </p:spTree>
    <p:extLst>
      <p:ext uri="{BB962C8B-B14F-4D97-AF65-F5344CB8AC3E}">
        <p14:creationId xmlns:p14="http://schemas.microsoft.com/office/powerpoint/2010/main" val="865193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1461939"/>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三、模型应用</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模型训练好以后，就可以使用模型进行预测了。从</a:t>
            </a:r>
            <a:r>
              <a:rPr lang="en-US" altLang="zh-CN" sz="2000" dirty="0" err="1"/>
              <a:t>x_test</a:t>
            </a:r>
            <a:r>
              <a:rPr lang="zh-CN" altLang="en-US" sz="2000" dirty="0"/>
              <a:t>测试集中随机抽取一条记录，考察用三种训练好的模型对它进行正常</a:t>
            </a:r>
            <a:r>
              <a:rPr lang="en-US" altLang="zh-CN" sz="2000" dirty="0"/>
              <a:t>/</a:t>
            </a:r>
            <a:r>
              <a:rPr lang="zh-CN" altLang="en-US" sz="2000" dirty="0"/>
              <a:t>欺诈交易分类的结果。</a:t>
            </a:r>
          </a:p>
        </p:txBody>
      </p:sp>
      <p:graphicFrame>
        <p:nvGraphicFramePr>
          <p:cNvPr id="2" name="对象 1"/>
          <p:cNvGraphicFramePr>
            <a:graphicFrameLocks noChangeAspect="1"/>
          </p:cNvGraphicFramePr>
          <p:nvPr>
            <p:extLst>
              <p:ext uri="{D42A27DB-BD31-4B8C-83A1-F6EECF244321}">
                <p14:modId xmlns:p14="http://schemas.microsoft.com/office/powerpoint/2010/main" val="1409904875"/>
              </p:ext>
            </p:extLst>
          </p:nvPr>
        </p:nvGraphicFramePr>
        <p:xfrm>
          <a:off x="1930971" y="1996480"/>
          <a:ext cx="5139630" cy="2789898"/>
        </p:xfrm>
        <a:graphic>
          <a:graphicData uri="http://schemas.openxmlformats.org/presentationml/2006/ole">
            <mc:AlternateContent xmlns:mc="http://schemas.openxmlformats.org/markup-compatibility/2006">
              <mc:Choice xmlns:v="urn:schemas-microsoft-com:vml" Requires="v">
                <p:oleObj r:id="rId3" imgW="6247440" imgH="3390120" progId="">
                  <p:embed/>
                </p:oleObj>
              </mc:Choice>
              <mc:Fallback>
                <p:oleObj r:id="rId3" imgW="6247440" imgH="3390120" progId="">
                  <p:embed/>
                  <p:pic>
                    <p:nvPicPr>
                      <p:cNvPr id="0" name=""/>
                      <p:cNvPicPr/>
                      <p:nvPr/>
                    </p:nvPicPr>
                    <p:blipFill>
                      <a:blip r:embed="rId4"/>
                      <a:stretch>
                        <a:fillRect/>
                      </a:stretch>
                    </p:blipFill>
                    <p:spPr>
                      <a:xfrm>
                        <a:off x="1930971" y="1996480"/>
                        <a:ext cx="5139630" cy="2789898"/>
                      </a:xfrm>
                      <a:prstGeom prst="rect">
                        <a:avLst/>
                      </a:prstGeom>
                    </p:spPr>
                  </p:pic>
                </p:oleObj>
              </mc:Fallback>
            </mc:AlternateContent>
          </a:graphicData>
        </a:graphic>
      </p:graphicFrame>
    </p:spTree>
    <p:extLst>
      <p:ext uri="{BB962C8B-B14F-4D97-AF65-F5344CB8AC3E}">
        <p14:creationId xmlns:p14="http://schemas.microsoft.com/office/powerpoint/2010/main" val="2525546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772344"/>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3183003561"/>
              </p:ext>
            </p:extLst>
          </p:nvPr>
        </p:nvGraphicFramePr>
        <p:xfrm>
          <a:off x="396330" y="1348408"/>
          <a:ext cx="5920308" cy="2312378"/>
        </p:xfrm>
        <a:graphic>
          <a:graphicData uri="http://schemas.openxmlformats.org/presentationml/2006/ole">
            <mc:AlternateContent xmlns:mc="http://schemas.openxmlformats.org/markup-compatibility/2006">
              <mc:Choice xmlns:v="urn:schemas-microsoft-com:vml" Requires="v">
                <p:oleObj r:id="rId3" imgW="9104760" imgH="3555360" progId="">
                  <p:embed/>
                </p:oleObj>
              </mc:Choice>
              <mc:Fallback>
                <p:oleObj r:id="rId3" imgW="9104760" imgH="3555360" progId="">
                  <p:embed/>
                  <p:pic>
                    <p:nvPicPr>
                      <p:cNvPr id="0" name=""/>
                      <p:cNvPicPr/>
                      <p:nvPr/>
                    </p:nvPicPr>
                    <p:blipFill>
                      <a:blip r:embed="rId4"/>
                      <a:stretch>
                        <a:fillRect/>
                      </a:stretch>
                    </p:blipFill>
                    <p:spPr>
                      <a:xfrm>
                        <a:off x="396330" y="1348408"/>
                        <a:ext cx="5920308" cy="2312378"/>
                      </a:xfrm>
                      <a:prstGeom prst="rect">
                        <a:avLst/>
                      </a:prstGeom>
                    </p:spPr>
                  </p:pic>
                </p:oleObj>
              </mc:Fallback>
            </mc:AlternateContent>
          </a:graphicData>
        </a:graphic>
      </p:graphicFrame>
      <p:sp>
        <p:nvSpPr>
          <p:cNvPr id="4" name="矩形 3"/>
          <p:cNvSpPr/>
          <p:nvPr/>
        </p:nvSpPr>
        <p:spPr>
          <a:xfrm>
            <a:off x="3924722" y="3144242"/>
            <a:ext cx="4248472" cy="1384995"/>
          </a:xfrm>
          <a:prstGeom prst="rect">
            <a:avLst/>
          </a:prstGeom>
          <a:solidFill>
            <a:schemeClr val="accent2"/>
          </a:solidFill>
        </p:spPr>
        <p:txBody>
          <a:bodyPr wrap="square">
            <a:spAutoFit/>
          </a:bodyPr>
          <a:lstStyle/>
          <a:p>
            <a:r>
              <a:rPr lang="zh-CN" altLang="en-US" sz="1400" dirty="0"/>
              <a:t>明显地，对于输入的这样一组由</a:t>
            </a:r>
            <a:r>
              <a:rPr lang="en-US" altLang="zh-CN" sz="1400" dirty="0"/>
              <a:t>V1,V2……V28</a:t>
            </a:r>
            <a:r>
              <a:rPr lang="zh-CN" altLang="en-US" sz="1400" dirty="0"/>
              <a:t>项数据构成的一个样本，三个模型都给出相同的结果</a:t>
            </a:r>
            <a:r>
              <a:rPr lang="en-US" altLang="zh-CN" sz="1400" dirty="0"/>
              <a:t>0</a:t>
            </a:r>
            <a:r>
              <a:rPr lang="zh-CN" altLang="en-US" sz="1400" dirty="0"/>
              <a:t>，也就意味着这是一个真实的信用卡交易。</a:t>
            </a:r>
          </a:p>
          <a:p>
            <a:r>
              <a:rPr lang="zh-CN" altLang="en-US" sz="1400" dirty="0"/>
              <a:t>请注意，因为</a:t>
            </a:r>
            <a:r>
              <a:rPr lang="en-US" altLang="zh-CN" sz="1400" dirty="0" err="1"/>
              <a:t>x_test</a:t>
            </a:r>
            <a:r>
              <a:rPr lang="zh-CN" altLang="en-US" sz="1400" dirty="0"/>
              <a:t>测试集由随机抽取产生，所以每次运行取第</a:t>
            </a:r>
            <a:r>
              <a:rPr lang="en-US" altLang="zh-CN" sz="1400" dirty="0"/>
              <a:t>10</a:t>
            </a:r>
            <a:r>
              <a:rPr lang="zh-CN" altLang="en-US" sz="1400" dirty="0"/>
              <a:t>条得到的</a:t>
            </a:r>
            <a:r>
              <a:rPr lang="en-US" altLang="zh-CN" sz="1400" dirty="0" err="1"/>
              <a:t>new_input</a:t>
            </a:r>
            <a:r>
              <a:rPr lang="zh-CN" altLang="en-US" sz="1400" dirty="0"/>
              <a:t>很可能是不同的，当然，测试结果也会有差异。</a:t>
            </a:r>
          </a:p>
        </p:txBody>
      </p:sp>
    </p:spTree>
    <p:extLst>
      <p:ext uri="{BB962C8B-B14F-4D97-AF65-F5344CB8AC3E}">
        <p14:creationId xmlns:p14="http://schemas.microsoft.com/office/powerpoint/2010/main" val="25572298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363176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早期鉴别虚假交易主要依靠人工甄别：信用卡交易结束后，收单行人工将刷卡凭证传递到发卡行，发卡行根据凭证进行资金清算，在资金清算过程中甄别虚假交易。人工甄别虚假交易具有时间滞后和易遗漏等不足。</a:t>
            </a:r>
          </a:p>
          <a:p>
            <a:pPr marL="342900" lvl="0" indent="-342900">
              <a:spcBef>
                <a:spcPts val="600"/>
              </a:spcBef>
              <a:buSzPct val="75000"/>
              <a:buFont typeface="Wingdings" panose="05000000000000000000" pitchFamily="2" charset="2"/>
              <a:buChar char="l"/>
            </a:pPr>
            <a:r>
              <a:rPr lang="zh-CN" altLang="en-US" sz="2000" dirty="0"/>
              <a:t>随着计算机和网络通信技术的发展，虚假交易识别进入了规则判断阶段：联网的</a:t>
            </a:r>
            <a:r>
              <a:rPr lang="en-US" altLang="zh-CN" sz="2000" dirty="0"/>
              <a:t>POS</a:t>
            </a:r>
            <a:r>
              <a:rPr lang="zh-CN" altLang="en-US" sz="2000" dirty="0"/>
              <a:t>机实时将交易数据传递到发卡行或者信用卡发行机构的服务器上，由程序根据事先总结出来的经验规则对于异常的刷卡地点、时间、金额、频率进行判断，从而在交易中实时发现可能的虚假交易。</a:t>
            </a:r>
          </a:p>
          <a:p>
            <a:pPr marL="342900" lvl="0" indent="-342900">
              <a:spcBef>
                <a:spcPts val="600"/>
              </a:spcBef>
              <a:buSzPct val="75000"/>
              <a:buFont typeface="Wingdings" panose="05000000000000000000" pitchFamily="2" charset="2"/>
              <a:buChar char="l"/>
            </a:pPr>
            <a:r>
              <a:rPr lang="zh-CN" altLang="en-US" sz="2000" dirty="0"/>
              <a:t>目前，虚假交易识别已进入大数据人工智能识别阶段。该阶段借助信用卡交易大数据记录和飞速发展的数据挖掘算法，能在第一时间发现可疑的虚假交易，从而避免损失、遏制违法犯罪活动。</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2246769"/>
          </a:xfrm>
          <a:prstGeom prst="rect">
            <a:avLst/>
          </a:prstGeom>
          <a:noFill/>
        </p:spPr>
        <p:txBody>
          <a:bodyPr wrap="square" rtlCol="0" anchor="t">
            <a:spAutoFit/>
          </a:bodyPr>
          <a:lstStyle/>
          <a:p>
            <a:pPr marL="457200" lvl="0" indent="-457200">
              <a:spcBef>
                <a:spcPts val="600"/>
              </a:spcBef>
              <a:buSzPct val="75000"/>
              <a:buFont typeface="+mj-lt"/>
              <a:buAutoNum type="arabicPeriod"/>
            </a:pPr>
            <a:r>
              <a:rPr lang="zh-CN" altLang="en-US" sz="2400" dirty="0"/>
              <a:t>信用卡虚假交易</a:t>
            </a:r>
            <a:endParaRPr lang="en-US" altLang="zh-CN" sz="2400" dirty="0"/>
          </a:p>
          <a:p>
            <a:pPr marL="457200" lvl="0" indent="-457200">
              <a:spcBef>
                <a:spcPts val="600"/>
              </a:spcBef>
              <a:buSzPct val="75000"/>
              <a:buFont typeface="+mj-lt"/>
              <a:buAutoNum type="arabicPeriod"/>
            </a:pPr>
            <a:r>
              <a:rPr lang="zh-CN" altLang="en-US" sz="2400" dirty="0"/>
              <a:t>虚假交易鉴别业务流程</a:t>
            </a:r>
          </a:p>
          <a:p>
            <a:pPr marL="457200" lvl="0" indent="-457200">
              <a:spcBef>
                <a:spcPts val="600"/>
              </a:spcBef>
              <a:buSzPct val="75000"/>
              <a:buFont typeface="+mj-lt"/>
              <a:buAutoNum type="arabicPeriod"/>
            </a:pPr>
            <a:r>
              <a:rPr lang="zh-CN" altLang="en-US" sz="2400" dirty="0"/>
              <a:t>人工甄别</a:t>
            </a:r>
          </a:p>
          <a:p>
            <a:pPr marL="457200" lvl="0" indent="-457200">
              <a:spcBef>
                <a:spcPts val="600"/>
              </a:spcBef>
              <a:buSzPct val="75000"/>
              <a:buFont typeface="+mj-lt"/>
              <a:buAutoNum type="arabicPeriod"/>
            </a:pPr>
            <a:r>
              <a:rPr lang="zh-CN" altLang="en-US" sz="2400" dirty="0"/>
              <a:t>规则判断</a:t>
            </a:r>
          </a:p>
          <a:p>
            <a:pPr marL="457200" lvl="0" indent="-457200">
              <a:spcBef>
                <a:spcPts val="600"/>
              </a:spcBef>
              <a:buSzPct val="75000"/>
              <a:buFont typeface="+mj-lt"/>
              <a:buAutoNum type="arabicPeriod"/>
            </a:pPr>
            <a:r>
              <a:rPr lang="zh-CN" altLang="en-US" sz="2400" dirty="0"/>
              <a:t>大数据人工智能识别</a:t>
            </a:r>
          </a:p>
        </p:txBody>
      </p:sp>
    </p:spTree>
    <p:extLst>
      <p:ext uri="{BB962C8B-B14F-4D97-AF65-F5344CB8AC3E}">
        <p14:creationId xmlns:p14="http://schemas.microsoft.com/office/powerpoint/2010/main" val="38658561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2693045"/>
          </a:xfrm>
          <a:prstGeom prst="rect">
            <a:avLst/>
          </a:prstGeom>
          <a:noFill/>
        </p:spPr>
        <p:txBody>
          <a:bodyPr wrap="square" rtlCol="0" anchor="t">
            <a:spAutoFit/>
          </a:bodyPr>
          <a:lstStyle/>
          <a:p>
            <a:pPr marL="457200" lvl="0" indent="-457200">
              <a:spcBef>
                <a:spcPts val="600"/>
              </a:spcBef>
              <a:buSzPct val="75000"/>
              <a:buAutoNum type="arabicPeriod"/>
            </a:pPr>
            <a:r>
              <a:rPr lang="zh-CN" altLang="en-US" sz="2400" dirty="0"/>
              <a:t>自己上</a:t>
            </a:r>
            <a:r>
              <a:rPr lang="en-US" altLang="zh-CN" sz="2400" dirty="0" err="1"/>
              <a:t>kaggle</a:t>
            </a:r>
            <a:r>
              <a:rPr lang="zh-CN" altLang="en-US" sz="2400" dirty="0"/>
              <a:t>网</a:t>
            </a:r>
            <a:endParaRPr lang="en-US" altLang="zh-CN" sz="2400" dirty="0"/>
          </a:p>
          <a:p>
            <a:pPr lvl="0">
              <a:spcBef>
                <a:spcPts val="600"/>
              </a:spcBef>
              <a:buSzPct val="75000"/>
            </a:pPr>
            <a:r>
              <a:rPr lang="zh-CN" altLang="en-US" sz="2400" dirty="0"/>
              <a:t>网站：</a:t>
            </a:r>
            <a:r>
              <a:rPr lang="en-US" altLang="zh-CN" sz="2400" dirty="0">
                <a:hlinkClick r:id="rId2"/>
              </a:rPr>
              <a:t>https://www.kaggle.com/</a:t>
            </a:r>
            <a:endParaRPr lang="en-US" altLang="zh-CN" sz="2400" dirty="0"/>
          </a:p>
          <a:p>
            <a:pPr lvl="0">
              <a:spcBef>
                <a:spcPts val="600"/>
              </a:spcBef>
              <a:buSzPct val="75000"/>
            </a:pPr>
            <a:endParaRPr lang="zh-CN" altLang="en-US" sz="2400" dirty="0"/>
          </a:p>
          <a:p>
            <a:pPr marL="457200" indent="-457200">
              <a:spcBef>
                <a:spcPts val="600"/>
              </a:spcBef>
              <a:buSzPct val="75000"/>
              <a:buFont typeface="+mj-lt"/>
              <a:buAutoNum type="arabicPeriod" startAt="2"/>
            </a:pPr>
            <a:r>
              <a:rPr lang="zh-CN" altLang="en-US" sz="2400" dirty="0"/>
              <a:t>自己查看信用卡虚假交易识别资料：</a:t>
            </a:r>
            <a:endParaRPr lang="en-US" altLang="zh-CN" sz="2400" dirty="0"/>
          </a:p>
          <a:p>
            <a:pPr lvl="0">
              <a:spcBef>
                <a:spcPts val="600"/>
              </a:spcBef>
              <a:buSzPct val="75000"/>
            </a:pPr>
            <a:r>
              <a:rPr lang="zh-CN" altLang="en-US" sz="2400" dirty="0"/>
              <a:t>网址：</a:t>
            </a:r>
            <a:r>
              <a:rPr lang="en-US" altLang="zh-CN" sz="2400" dirty="0">
                <a:hlinkClick r:id="rId3"/>
              </a:rPr>
              <a:t>https://www.kaggle.com/mlg-ulb/creditcardfraud</a:t>
            </a:r>
            <a:endParaRPr lang="en-US" altLang="zh-CN" sz="2400" dirty="0"/>
          </a:p>
          <a:p>
            <a:pPr lvl="0">
              <a:spcBef>
                <a:spcPts val="600"/>
              </a:spcBef>
              <a:buSzPct val="75000"/>
            </a:pPr>
            <a:endParaRPr lang="en-US" altLang="zh-CN" sz="2400" dirty="0"/>
          </a:p>
        </p:txBody>
      </p:sp>
    </p:spTree>
    <p:extLst>
      <p:ext uri="{BB962C8B-B14F-4D97-AF65-F5344CB8AC3E}">
        <p14:creationId xmlns:p14="http://schemas.microsoft.com/office/powerpoint/2010/main" val="3992947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030345" y="2152015"/>
            <a:ext cx="355092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算法评价指标</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392013" y="1938116"/>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 下节课见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63149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要评价一个数据挖掘算法效果的好坏，必须有可以量化的评价指标。</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假设有一个数据集，一共有</a:t>
            </a:r>
            <a:r>
              <a:rPr lang="en-US" altLang="zh-CN" sz="2000" dirty="0"/>
              <a:t>100</a:t>
            </a:r>
            <a:r>
              <a:rPr lang="zh-CN" altLang="en-US" sz="2000" dirty="0"/>
              <a:t>个样本，其中包含</a:t>
            </a:r>
            <a:r>
              <a:rPr lang="en-US" altLang="zh-CN" sz="2000" dirty="0"/>
              <a:t>60</a:t>
            </a:r>
            <a:r>
              <a:rPr lang="zh-CN" altLang="en-US" sz="2000" dirty="0"/>
              <a:t>个逾期还款（阳性，值</a:t>
            </a:r>
            <a:r>
              <a:rPr lang="en-US" altLang="zh-CN" sz="2000" dirty="0"/>
              <a:t>1</a:t>
            </a:r>
            <a:r>
              <a:rPr lang="zh-CN" altLang="en-US" sz="2000" dirty="0"/>
              <a:t>）样本，</a:t>
            </a:r>
            <a:r>
              <a:rPr lang="en-US" altLang="zh-CN" sz="2000" dirty="0"/>
              <a:t>40</a:t>
            </a:r>
            <a:r>
              <a:rPr lang="zh-CN" altLang="en-US" sz="2000" dirty="0"/>
              <a:t>个正常还款（阴性，值</a:t>
            </a:r>
            <a:r>
              <a:rPr lang="en-US" altLang="zh-CN" sz="2000" dirty="0"/>
              <a:t>0</a:t>
            </a:r>
            <a:r>
              <a:rPr lang="zh-CN" altLang="en-US" sz="2000" dirty="0"/>
              <a:t>）样本。分类算法的目标是能够对正常和逾期还款的样本进行正确分类。假设某个分类算法将</a:t>
            </a:r>
            <a:r>
              <a:rPr lang="en-US" altLang="zh-CN" sz="2000" dirty="0"/>
              <a:t>100</a:t>
            </a:r>
            <a:r>
              <a:rPr lang="zh-CN" altLang="en-US" sz="2000" dirty="0"/>
              <a:t>个样本分成两类，每一类均为</a:t>
            </a:r>
            <a:r>
              <a:rPr lang="en-US" altLang="zh-CN" sz="2000" dirty="0"/>
              <a:t>50</a:t>
            </a:r>
            <a:r>
              <a:rPr lang="zh-CN" altLang="en-US" sz="2000" dirty="0"/>
              <a:t>个样本，其中分类到阳性逾期类别的样本中只有</a:t>
            </a:r>
            <a:r>
              <a:rPr lang="en-US" altLang="zh-CN" sz="2000" dirty="0"/>
              <a:t>40</a:t>
            </a:r>
            <a:r>
              <a:rPr lang="zh-CN" altLang="en-US" sz="2000" dirty="0"/>
              <a:t>个是真实的阳性逾期样本，另外</a:t>
            </a:r>
            <a:r>
              <a:rPr lang="en-US" altLang="zh-CN" sz="2000" dirty="0"/>
              <a:t>10</a:t>
            </a:r>
            <a:r>
              <a:rPr lang="zh-CN" altLang="en-US" sz="2000" dirty="0"/>
              <a:t>个样本属于阴性正常类别，即分类算法出现了错误分类：一方面将</a:t>
            </a:r>
            <a:r>
              <a:rPr lang="en-US" altLang="zh-CN" sz="2000" dirty="0"/>
              <a:t>10</a:t>
            </a:r>
            <a:r>
              <a:rPr lang="zh-CN" altLang="en-US" sz="2000" dirty="0"/>
              <a:t>个阴性样本误分为阳性，另一方面将</a:t>
            </a:r>
            <a:r>
              <a:rPr lang="en-US" altLang="zh-CN" sz="2000" dirty="0"/>
              <a:t>20</a:t>
            </a:r>
            <a:r>
              <a:rPr lang="zh-CN" altLang="en-US" sz="2000" dirty="0"/>
              <a:t>个阳性样本误分为阴性。</a:t>
            </a:r>
          </a:p>
        </p:txBody>
      </p:sp>
    </p:spTree>
    <p:extLst>
      <p:ext uri="{BB962C8B-B14F-4D97-AF65-F5344CB8AC3E}">
        <p14:creationId xmlns:p14="http://schemas.microsoft.com/office/powerpoint/2010/main" val="10484742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224676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假设分类算法的预测类别分为阳性</a:t>
            </a:r>
            <a:r>
              <a:rPr lang="en-US" altLang="zh-CN" sz="2000" dirty="0"/>
              <a:t>Positive</a:t>
            </a:r>
            <a:r>
              <a:rPr lang="zh-CN" altLang="en-US" sz="2000" dirty="0"/>
              <a:t>和阴性</a:t>
            </a:r>
            <a:r>
              <a:rPr lang="en-US" altLang="zh-CN" sz="2000" dirty="0"/>
              <a:t>Negative</a:t>
            </a:r>
            <a:r>
              <a:rPr lang="zh-CN" altLang="en-US" sz="2000" dirty="0"/>
              <a:t>两类，预测结果的正确性用正正确（</a:t>
            </a:r>
            <a:r>
              <a:rPr lang="en-US" altLang="zh-CN" sz="2000" dirty="0"/>
              <a:t>True</a:t>
            </a:r>
            <a:r>
              <a:rPr lang="zh-CN" altLang="en-US" sz="2000" dirty="0"/>
              <a:t>）和错误</a:t>
            </a:r>
            <a:r>
              <a:rPr lang="en-US" altLang="zh-CN" sz="2000" dirty="0"/>
              <a:t>(False)</a:t>
            </a:r>
            <a:r>
              <a:rPr lang="zh-CN" altLang="en-US" sz="2000" dirty="0"/>
              <a:t>表示，则预测标签和数据真实标签之间的关系有以下四种：</a:t>
            </a:r>
            <a:r>
              <a:rPr lang="en-US" altLang="zh-CN" sz="2000" dirty="0"/>
              <a:t>TP</a:t>
            </a:r>
            <a:r>
              <a:rPr lang="zh-CN" altLang="en-US" sz="2000" dirty="0"/>
              <a:t>（正确预测的阳性逾期结果，即</a:t>
            </a:r>
            <a:r>
              <a:rPr lang="en-US" altLang="zh-CN" sz="2000" dirty="0" err="1"/>
              <a:t>TruePositive</a:t>
            </a:r>
            <a:r>
              <a:rPr lang="zh-CN" altLang="en-US" sz="2000" dirty="0"/>
              <a:t>）、</a:t>
            </a:r>
            <a:r>
              <a:rPr lang="en-US" altLang="zh-CN" sz="2000" dirty="0"/>
              <a:t>TN</a:t>
            </a:r>
            <a:r>
              <a:rPr lang="zh-CN" altLang="en-US" sz="2000" dirty="0"/>
              <a:t>（正确预测的阴性正常结果，即</a:t>
            </a:r>
            <a:r>
              <a:rPr lang="en-US" altLang="zh-CN" sz="2000" dirty="0" err="1"/>
              <a:t>TrueNegative</a:t>
            </a:r>
            <a:r>
              <a:rPr lang="zh-CN" altLang="en-US" sz="2000" dirty="0"/>
              <a:t>）、</a:t>
            </a:r>
            <a:r>
              <a:rPr lang="en-US" altLang="zh-CN" sz="2000" dirty="0"/>
              <a:t>FP</a:t>
            </a:r>
            <a:r>
              <a:rPr lang="zh-CN" altLang="en-US" sz="2000" dirty="0"/>
              <a:t>（错误预测的阳性逾期结果，即</a:t>
            </a:r>
            <a:r>
              <a:rPr lang="en-US" altLang="zh-CN" sz="2000" dirty="0" err="1"/>
              <a:t>FalsePositive</a:t>
            </a:r>
            <a:r>
              <a:rPr lang="zh-CN" altLang="en-US" sz="2000" dirty="0"/>
              <a:t>）和</a:t>
            </a:r>
            <a:r>
              <a:rPr lang="en-US" altLang="zh-CN" sz="2000" dirty="0"/>
              <a:t>FN</a:t>
            </a:r>
            <a:r>
              <a:rPr lang="zh-CN" altLang="en-US" sz="2000" dirty="0"/>
              <a:t>（错误预测的阴性正常结果，即</a:t>
            </a:r>
            <a:r>
              <a:rPr lang="en-US" altLang="zh-CN" sz="2000" dirty="0" err="1"/>
              <a:t>FalseNegative</a:t>
            </a:r>
            <a:r>
              <a:rPr lang="zh-CN" altLang="en-US" sz="2000" dirty="0"/>
              <a:t>）。按照这种表示方法，样本的分类情况可由表 </a:t>
            </a:r>
            <a:r>
              <a:rPr lang="en-US" altLang="zh-CN" sz="2000" dirty="0"/>
              <a:t>15-1</a:t>
            </a:r>
            <a:r>
              <a:rPr lang="zh-CN" altLang="en-US" sz="2000" dirty="0"/>
              <a:t>表示。</a:t>
            </a:r>
          </a:p>
        </p:txBody>
      </p:sp>
      <p:graphicFrame>
        <p:nvGraphicFramePr>
          <p:cNvPr id="2" name="表格 1"/>
          <p:cNvGraphicFramePr>
            <a:graphicFrameLocks noGrp="1"/>
          </p:cNvGraphicFramePr>
          <p:nvPr>
            <p:extLst>
              <p:ext uri="{D42A27DB-BD31-4B8C-83A1-F6EECF244321}">
                <p14:modId xmlns:p14="http://schemas.microsoft.com/office/powerpoint/2010/main" val="1163631566"/>
              </p:ext>
            </p:extLst>
          </p:nvPr>
        </p:nvGraphicFramePr>
        <p:xfrm>
          <a:off x="2124522" y="3350796"/>
          <a:ext cx="4680519" cy="1466090"/>
        </p:xfrm>
        <a:graphic>
          <a:graphicData uri="http://schemas.openxmlformats.org/drawingml/2006/table">
            <a:tbl>
              <a:tblPr firstRow="1" firstCol="1" bandRow="1">
                <a:tableStyleId>{5C22544A-7EE6-4342-B048-85BDC9FD1C3A}</a:tableStyleId>
              </a:tblPr>
              <a:tblGrid>
                <a:gridCol w="996468">
                  <a:extLst>
                    <a:ext uri="{9D8B030D-6E8A-4147-A177-3AD203B41FA5}">
                      <a16:colId xmlns:a16="http://schemas.microsoft.com/office/drawing/2014/main" val="2966351003"/>
                    </a:ext>
                  </a:extLst>
                </a:gridCol>
                <a:gridCol w="996468">
                  <a:extLst>
                    <a:ext uri="{9D8B030D-6E8A-4147-A177-3AD203B41FA5}">
                      <a16:colId xmlns:a16="http://schemas.microsoft.com/office/drawing/2014/main" val="1373359082"/>
                    </a:ext>
                  </a:extLst>
                </a:gridCol>
                <a:gridCol w="967651">
                  <a:extLst>
                    <a:ext uri="{9D8B030D-6E8A-4147-A177-3AD203B41FA5}">
                      <a16:colId xmlns:a16="http://schemas.microsoft.com/office/drawing/2014/main" val="1141590832"/>
                    </a:ext>
                  </a:extLst>
                </a:gridCol>
                <a:gridCol w="967651">
                  <a:extLst>
                    <a:ext uri="{9D8B030D-6E8A-4147-A177-3AD203B41FA5}">
                      <a16:colId xmlns:a16="http://schemas.microsoft.com/office/drawing/2014/main" val="181448559"/>
                    </a:ext>
                  </a:extLst>
                </a:gridCol>
                <a:gridCol w="752281">
                  <a:extLst>
                    <a:ext uri="{9D8B030D-6E8A-4147-A177-3AD203B41FA5}">
                      <a16:colId xmlns:a16="http://schemas.microsoft.com/office/drawing/2014/main" val="3638448734"/>
                    </a:ext>
                  </a:extLst>
                </a:gridCol>
              </a:tblGrid>
              <a:tr h="293218">
                <a:tc>
                  <a:txBody>
                    <a:bodyPr/>
                    <a:lstStyle/>
                    <a:p>
                      <a:pPr indent="127000" algn="ctr" latinLnBrk="1">
                        <a:lnSpc>
                          <a:spcPct val="150000"/>
                        </a:lnSpc>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gridSpan="2">
                  <a:txBody>
                    <a:bodyPr/>
                    <a:lstStyle/>
                    <a:p>
                      <a:pPr indent="127000" algn="ctr" latinLnBrk="1">
                        <a:lnSpc>
                          <a:spcPct val="150000"/>
                        </a:lnSpc>
                        <a:spcAft>
                          <a:spcPts val="0"/>
                        </a:spcAft>
                      </a:pPr>
                      <a:r>
                        <a:rPr lang="zh-CN" sz="1200" kern="100">
                          <a:effectLst/>
                        </a:rPr>
                        <a:t>预测结果</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rowSpan="2">
                  <a:txBody>
                    <a:bodyPr/>
                    <a:lstStyle/>
                    <a:p>
                      <a:pPr indent="127000" algn="ctr" latinLnBrk="1">
                        <a:lnSpc>
                          <a:spcPct val="150000"/>
                        </a:lnSpc>
                        <a:spcAft>
                          <a:spcPts val="0"/>
                        </a:spcAft>
                      </a:pPr>
                      <a:r>
                        <a:rPr lang="zh-CN" sz="1200" kern="100">
                          <a:effectLst/>
                        </a:rPr>
                        <a:t>总计</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53992512"/>
                  </a:ext>
                </a:extLst>
              </a:tr>
              <a:tr h="293218">
                <a:tc>
                  <a:txBody>
                    <a:bodyPr/>
                    <a:lstStyle/>
                    <a:p>
                      <a:pPr indent="127000" algn="ctr" latinLnBrk="1">
                        <a:lnSpc>
                          <a:spcPct val="150000"/>
                        </a:lnSpc>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zh-CN" sz="1200" kern="100">
                          <a:effectLst/>
                        </a:rPr>
                        <a:t>逾期阳性</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zh-CN" sz="1200" kern="100">
                          <a:effectLst/>
                        </a:rPr>
                        <a:t>正常阴性</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vMerge="1">
                  <a:txBody>
                    <a:bodyPr/>
                    <a:lstStyle/>
                    <a:p>
                      <a:endParaRPr lang="zh-CN" altLang="en-US"/>
                    </a:p>
                  </a:txBody>
                  <a:tcPr/>
                </a:tc>
                <a:extLst>
                  <a:ext uri="{0D108BD9-81ED-4DB2-BD59-A6C34878D82A}">
                    <a16:rowId xmlns:a16="http://schemas.microsoft.com/office/drawing/2014/main" val="2066322404"/>
                  </a:ext>
                </a:extLst>
              </a:tr>
              <a:tr h="293218">
                <a:tc rowSpan="2">
                  <a:txBody>
                    <a:bodyPr/>
                    <a:lstStyle/>
                    <a:p>
                      <a:pPr indent="127000" algn="ctr" latinLnBrk="1">
                        <a:lnSpc>
                          <a:spcPct val="150000"/>
                        </a:lnSpc>
                        <a:spcAft>
                          <a:spcPts val="0"/>
                        </a:spcAft>
                      </a:pPr>
                      <a:r>
                        <a:rPr lang="zh-CN" sz="1200" kern="100">
                          <a:effectLst/>
                        </a:rPr>
                        <a:t>实际类别</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zh-CN" sz="1200" kern="100">
                          <a:effectLst/>
                        </a:rPr>
                        <a:t>逾期阳性</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TP=40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FN=20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P=60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65787304"/>
                  </a:ext>
                </a:extLst>
              </a:tr>
              <a:tr h="293218">
                <a:tc vMerge="1">
                  <a:txBody>
                    <a:bodyPr/>
                    <a:lstStyle/>
                    <a:p>
                      <a:endParaRPr lang="zh-CN" altLang="en-US"/>
                    </a:p>
                  </a:txBody>
                  <a:tcPr/>
                </a:tc>
                <a:tc>
                  <a:txBody>
                    <a:bodyPr/>
                    <a:lstStyle/>
                    <a:p>
                      <a:pPr indent="127000" algn="ctr" latinLnBrk="1">
                        <a:lnSpc>
                          <a:spcPct val="150000"/>
                        </a:lnSpc>
                        <a:spcAft>
                          <a:spcPts val="0"/>
                        </a:spcAft>
                      </a:pPr>
                      <a:r>
                        <a:rPr lang="zh-CN" sz="1200" kern="100">
                          <a:effectLst/>
                        </a:rPr>
                        <a:t>正常阴性</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FP=10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TN=30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N=40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5932531"/>
                  </a:ext>
                </a:extLst>
              </a:tr>
              <a:tr h="293218">
                <a:tc>
                  <a:txBody>
                    <a:bodyPr/>
                    <a:lstStyle/>
                    <a:p>
                      <a:pPr indent="127000" algn="ctr" latinLnBrk="1">
                        <a:lnSpc>
                          <a:spcPct val="150000"/>
                        </a:lnSpc>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zh-CN" sz="1200" kern="100">
                          <a:effectLst/>
                        </a:rPr>
                        <a:t>总计</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50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a:effectLst/>
                        </a:rPr>
                        <a:t>50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1200" kern="100" dirty="0">
                          <a:effectLst/>
                        </a:rPr>
                        <a:t>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45159594"/>
                  </a:ext>
                </a:extLst>
              </a:tr>
            </a:tbl>
          </a:graphicData>
        </a:graphic>
      </p:graphicFrame>
      <p:sp>
        <p:nvSpPr>
          <p:cNvPr id="3" name="矩形 2"/>
          <p:cNvSpPr/>
          <p:nvPr/>
        </p:nvSpPr>
        <p:spPr>
          <a:xfrm>
            <a:off x="3114829" y="2906455"/>
            <a:ext cx="2771913" cy="369332"/>
          </a:xfrm>
          <a:prstGeom prst="rect">
            <a:avLst/>
          </a:prstGeom>
        </p:spPr>
        <p:txBody>
          <a:bodyPr wrap="none">
            <a:spAutoFit/>
          </a:bodyPr>
          <a:lstStyle/>
          <a:p>
            <a:r>
              <a:rPr lang="zh-CN" altLang="en-US" dirty="0"/>
              <a:t>表 15</a:t>
            </a:r>
            <a:r>
              <a:rPr lang="en-US" altLang="zh-CN" dirty="0"/>
              <a:t>-</a:t>
            </a:r>
            <a:r>
              <a:rPr lang="zh-CN" altLang="en-US" dirty="0"/>
              <a:t>1 分类算法预测结果</a:t>
            </a:r>
          </a:p>
        </p:txBody>
      </p:sp>
    </p:spTree>
    <p:extLst>
      <p:ext uri="{BB962C8B-B14F-4D97-AF65-F5344CB8AC3E}">
        <p14:creationId xmlns:p14="http://schemas.microsoft.com/office/powerpoint/2010/main" val="2787327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16" name="文本框 15"/>
              <p:cNvSpPr txBox="1"/>
              <p:nvPr/>
            </p:nvSpPr>
            <p:spPr>
              <a:xfrm>
                <a:off x="324322" y="772344"/>
                <a:ext cx="8352928" cy="4378443"/>
              </a:xfrm>
              <a:prstGeom prst="rect">
                <a:avLst/>
              </a:prstGeom>
              <a:noFill/>
            </p:spPr>
            <p:txBody>
              <a:bodyPr wrap="square" rtlCol="0" anchor="t">
                <a:spAutoFit/>
              </a:bodyPr>
              <a:lstStyle/>
              <a:p>
                <a:pPr latinLnBrk="1"/>
                <a:r>
                  <a:rPr lang="zh-CN" altLang="zh-CN" dirty="0"/>
                  <a:t>分类模型的常见评价指标包括：</a:t>
                </a:r>
              </a:p>
              <a:p>
                <a:pPr latinLnBrk="1"/>
                <a:r>
                  <a:rPr lang="en-US" altLang="zh-CN" sz="1600" dirty="0"/>
                  <a:t>1. </a:t>
                </a:r>
                <a:r>
                  <a:rPr lang="zh-CN" altLang="zh-CN" sz="1600" b="1" dirty="0">
                    <a:solidFill>
                      <a:srgbClr val="FF0000"/>
                    </a:solidFill>
                  </a:rPr>
                  <a:t>准确率</a:t>
                </a:r>
                <a:r>
                  <a:rPr lang="en-US" altLang="zh-CN" sz="1600" b="1" i="1" dirty="0"/>
                  <a:t>A</a:t>
                </a:r>
                <a:r>
                  <a:rPr lang="en-US" altLang="zh-CN" sz="1600" i="1" dirty="0"/>
                  <a:t>ccuracy</a:t>
                </a:r>
                <a:r>
                  <a:rPr lang="zh-CN" altLang="zh-CN" sz="1600" dirty="0"/>
                  <a:t>：准确率是最直观的评价指标，即被正确分类的样本数除以样本总数。上面这个例子中正确率</a:t>
                </a:r>
                <a14:m>
                  <m:oMath xmlns:m="http://schemas.openxmlformats.org/officeDocument/2006/math">
                    <m:r>
                      <a:rPr lang="en-US" altLang="zh-CN" sz="1600" i="1">
                        <a:latin typeface="Cambria Math"/>
                      </a:rPr>
                      <m:t>𝐴𝑐𝑐𝑢𝑟𝑎𝑐𝑦</m:t>
                    </m:r>
                    <m:r>
                      <a:rPr lang="en-US" altLang="zh-CN" sz="1600">
                        <a:latin typeface="Cambria Math"/>
                      </a:rPr>
                      <m:t>=</m:t>
                    </m:r>
                    <m:f>
                      <m:fPr>
                        <m:ctrlPr>
                          <a:rPr lang="zh-CN" altLang="zh-CN" sz="1600" i="1">
                            <a:latin typeface="Cambria Math" panose="02040503050406030204" pitchFamily="18" charset="0"/>
                          </a:rPr>
                        </m:ctrlPr>
                      </m:fPr>
                      <m:num>
                        <m:r>
                          <a:rPr lang="en-US" altLang="zh-CN" sz="1600" i="1">
                            <a:latin typeface="Cambria Math"/>
                          </a:rPr>
                          <m:t>𝑇𝑃</m:t>
                        </m:r>
                        <m:r>
                          <a:rPr lang="en-US" altLang="zh-CN" sz="1600" i="1">
                            <a:latin typeface="Cambria Math"/>
                          </a:rPr>
                          <m:t>+</m:t>
                        </m:r>
                        <m:r>
                          <a:rPr lang="en-US" altLang="zh-CN" sz="1600" i="1">
                            <a:latin typeface="Cambria Math"/>
                          </a:rPr>
                          <m:t>𝑇𝑁</m:t>
                        </m:r>
                      </m:num>
                      <m:den>
                        <m:r>
                          <a:rPr lang="en-US" altLang="zh-CN" sz="1600" i="1">
                            <a:latin typeface="Cambria Math"/>
                          </a:rPr>
                          <m:t>𝑇𝑃</m:t>
                        </m:r>
                        <m:r>
                          <a:rPr lang="en-US" altLang="zh-CN" sz="1600" i="1">
                            <a:latin typeface="Cambria Math"/>
                          </a:rPr>
                          <m:t>+</m:t>
                        </m:r>
                        <m:r>
                          <a:rPr lang="en-US" altLang="zh-CN" sz="1600" i="1">
                            <a:latin typeface="Cambria Math"/>
                          </a:rPr>
                          <m:t>𝑇𝑁</m:t>
                        </m:r>
                        <m:r>
                          <a:rPr lang="en-US" altLang="zh-CN" sz="1600" i="1">
                            <a:latin typeface="Cambria Math"/>
                          </a:rPr>
                          <m:t>+</m:t>
                        </m:r>
                        <m:r>
                          <a:rPr lang="en-US" altLang="zh-CN" sz="1600" i="1">
                            <a:latin typeface="Cambria Math"/>
                          </a:rPr>
                          <m:t>𝐹𝑁</m:t>
                        </m:r>
                        <m:r>
                          <a:rPr lang="en-US" altLang="zh-CN" sz="1600" i="1">
                            <a:latin typeface="Cambria Math"/>
                          </a:rPr>
                          <m:t>+</m:t>
                        </m:r>
                        <m:r>
                          <a:rPr lang="en-US" altLang="zh-CN" sz="1600" i="1">
                            <a:latin typeface="Cambria Math"/>
                          </a:rPr>
                          <m:t>𝐹𝑃</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40+30</m:t>
                        </m:r>
                      </m:num>
                      <m:den>
                        <m:r>
                          <a:rPr lang="en-US" altLang="zh-CN" sz="1600" i="1">
                            <a:latin typeface="Cambria Math"/>
                          </a:rPr>
                          <m:t>100</m:t>
                        </m:r>
                      </m:den>
                    </m:f>
                    <m:r>
                      <a:rPr lang="en-US" altLang="zh-CN" sz="1600" i="1">
                        <a:latin typeface="Cambria Math"/>
                      </a:rPr>
                      <m:t>=0.7</m:t>
                    </m:r>
                  </m:oMath>
                </a14:m>
                <a:r>
                  <a:rPr lang="zh-CN" altLang="zh-CN" sz="1600" dirty="0"/>
                  <a:t>。</a:t>
                </a:r>
                <a:endParaRPr lang="en-US" altLang="zh-CN" sz="1600" dirty="0"/>
              </a:p>
              <a:p>
                <a:pPr latinLnBrk="1"/>
                <a:endParaRPr lang="zh-CN" altLang="zh-CN" sz="1600" dirty="0"/>
              </a:p>
              <a:p>
                <a:pPr latinLnBrk="1"/>
                <a:r>
                  <a:rPr lang="en-US" altLang="zh-CN" sz="1600" dirty="0"/>
                  <a:t>2. </a:t>
                </a:r>
                <a:r>
                  <a:rPr lang="zh-CN" altLang="zh-CN" sz="1600" b="1" dirty="0">
                    <a:solidFill>
                      <a:srgbClr val="FF0000"/>
                    </a:solidFill>
                  </a:rPr>
                  <a:t>精确率</a:t>
                </a:r>
                <a:r>
                  <a:rPr lang="en-US" altLang="zh-CN" sz="1600" b="1" i="1" dirty="0"/>
                  <a:t>P</a:t>
                </a:r>
                <a:r>
                  <a:rPr lang="en-US" altLang="zh-CN" sz="1600" i="1" dirty="0"/>
                  <a:t>recision</a:t>
                </a:r>
                <a:r>
                  <a:rPr lang="zh-CN" altLang="zh-CN" sz="1600" dirty="0"/>
                  <a:t>：即所有被分类为逾期阳性的样本中，实际上是逾期阳性的样本所占的比例。上面这个例子的精确率</a:t>
                </a:r>
                <a14:m>
                  <m:oMath xmlns:m="http://schemas.openxmlformats.org/officeDocument/2006/math">
                    <m:r>
                      <a:rPr lang="en-US" altLang="zh-CN" sz="1600" i="1">
                        <a:latin typeface="Cambria Math"/>
                      </a:rPr>
                      <m:t>𝑃𝑟𝑒𝑐𝑖𝑠𝑖𝑜𝑛</m:t>
                    </m:r>
                    <m:r>
                      <a:rPr lang="en-US" altLang="zh-CN" sz="1600">
                        <a:latin typeface="Cambria Math"/>
                      </a:rPr>
                      <m:t>=</m:t>
                    </m:r>
                    <m:f>
                      <m:fPr>
                        <m:ctrlPr>
                          <a:rPr lang="zh-CN" altLang="zh-CN" sz="1600" i="1">
                            <a:latin typeface="Cambria Math" panose="02040503050406030204" pitchFamily="18" charset="0"/>
                          </a:rPr>
                        </m:ctrlPr>
                      </m:fPr>
                      <m:num>
                        <m:r>
                          <a:rPr lang="en-US" altLang="zh-CN" sz="1600" i="1">
                            <a:latin typeface="Cambria Math"/>
                          </a:rPr>
                          <m:t>𝑇𝑃</m:t>
                        </m:r>
                      </m:num>
                      <m:den>
                        <m:r>
                          <a:rPr lang="en-US" altLang="zh-CN" sz="1600" i="1">
                            <a:latin typeface="Cambria Math"/>
                          </a:rPr>
                          <m:t>𝑇𝑃</m:t>
                        </m:r>
                        <m:r>
                          <a:rPr lang="en-US" altLang="zh-CN" sz="1600" i="1">
                            <a:latin typeface="Cambria Math"/>
                          </a:rPr>
                          <m:t>+</m:t>
                        </m:r>
                        <m:r>
                          <a:rPr lang="en-US" altLang="zh-CN" sz="1600" i="1">
                            <a:latin typeface="Cambria Math"/>
                          </a:rPr>
                          <m:t>𝐹𝑃</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40</m:t>
                        </m:r>
                      </m:num>
                      <m:den>
                        <m:r>
                          <a:rPr lang="en-US" altLang="zh-CN" sz="1600" i="1">
                            <a:latin typeface="Cambria Math"/>
                          </a:rPr>
                          <m:t>40+10</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4</m:t>
                        </m:r>
                      </m:num>
                      <m:den>
                        <m:r>
                          <a:rPr lang="en-US" altLang="zh-CN" sz="1600" i="1">
                            <a:latin typeface="Cambria Math"/>
                          </a:rPr>
                          <m:t>5</m:t>
                        </m:r>
                      </m:den>
                    </m:f>
                  </m:oMath>
                </a14:m>
                <a:r>
                  <a:rPr lang="zh-CN" altLang="zh-CN" sz="1600" dirty="0"/>
                  <a:t>。</a:t>
                </a:r>
                <a:endParaRPr lang="en-US" altLang="zh-CN" sz="1600" dirty="0"/>
              </a:p>
              <a:p>
                <a:pPr latinLnBrk="1"/>
                <a:endParaRPr lang="zh-CN" altLang="zh-CN" sz="1600" dirty="0"/>
              </a:p>
              <a:p>
                <a:pPr latinLnBrk="1"/>
                <a:r>
                  <a:rPr lang="en-US" altLang="zh-CN" sz="1600" dirty="0"/>
                  <a:t>3. </a:t>
                </a:r>
                <a:r>
                  <a:rPr lang="zh-CN" altLang="zh-CN" sz="1600" b="1" dirty="0">
                    <a:solidFill>
                      <a:srgbClr val="FF0000"/>
                    </a:solidFill>
                  </a:rPr>
                  <a:t>召回率</a:t>
                </a:r>
                <a:r>
                  <a:rPr lang="en-US" altLang="zh-CN" sz="1600" b="1" i="1" dirty="0"/>
                  <a:t>R</a:t>
                </a:r>
                <a:r>
                  <a:rPr lang="en-US" altLang="zh-CN" sz="1600" i="1" dirty="0"/>
                  <a:t>ecall</a:t>
                </a:r>
                <a:r>
                  <a:rPr lang="zh-CN" altLang="zh-CN" sz="1600" dirty="0"/>
                  <a:t>：即所有真实分类为逾期阳性的样本中，被分类算法分类为逾期阳性的样本所占的比例。上面这个例子的召回率</a:t>
                </a:r>
                <a14:m>
                  <m:oMath xmlns:m="http://schemas.openxmlformats.org/officeDocument/2006/math">
                    <m:r>
                      <a:rPr lang="en-US" altLang="zh-CN" sz="1600" i="1">
                        <a:latin typeface="Cambria Math"/>
                      </a:rPr>
                      <m:t>𝑅𝑒𝑐𝑎𝑙𝑙</m:t>
                    </m:r>
                    <m:r>
                      <a:rPr lang="en-US" altLang="zh-CN" sz="1600">
                        <a:latin typeface="Cambria Math"/>
                      </a:rPr>
                      <m:t>=</m:t>
                    </m:r>
                    <m:f>
                      <m:fPr>
                        <m:ctrlPr>
                          <a:rPr lang="zh-CN" altLang="zh-CN" sz="1600" i="1">
                            <a:latin typeface="Cambria Math" panose="02040503050406030204" pitchFamily="18" charset="0"/>
                          </a:rPr>
                        </m:ctrlPr>
                      </m:fPr>
                      <m:num>
                        <m:r>
                          <a:rPr lang="en-US" altLang="zh-CN" sz="1600" i="1">
                            <a:latin typeface="Cambria Math"/>
                          </a:rPr>
                          <m:t>𝑇𝑃</m:t>
                        </m:r>
                      </m:num>
                      <m:den>
                        <m:r>
                          <a:rPr lang="en-US" altLang="zh-CN" sz="1600" i="1">
                            <a:latin typeface="Cambria Math"/>
                          </a:rPr>
                          <m:t>𝑇𝑃</m:t>
                        </m:r>
                        <m:r>
                          <a:rPr lang="en-US" altLang="zh-CN" sz="1600" i="1">
                            <a:latin typeface="Cambria Math"/>
                          </a:rPr>
                          <m:t>+</m:t>
                        </m:r>
                        <m:r>
                          <a:rPr lang="en-US" altLang="zh-CN" sz="1600" i="1">
                            <a:latin typeface="Cambria Math"/>
                          </a:rPr>
                          <m:t>𝐹𝑁</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40</m:t>
                        </m:r>
                      </m:num>
                      <m:den>
                        <m:r>
                          <a:rPr lang="en-US" altLang="zh-CN" sz="1600" i="1">
                            <a:latin typeface="Cambria Math"/>
                          </a:rPr>
                          <m:t>40+20</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2</m:t>
                        </m:r>
                      </m:num>
                      <m:den>
                        <m:r>
                          <a:rPr lang="en-US" altLang="zh-CN" sz="1600" i="1">
                            <a:latin typeface="Cambria Math"/>
                          </a:rPr>
                          <m:t>3</m:t>
                        </m:r>
                      </m:den>
                    </m:f>
                  </m:oMath>
                </a14:m>
                <a:r>
                  <a:rPr lang="zh-CN" altLang="en-US" sz="1600" dirty="0"/>
                  <a:t>。</a:t>
                </a:r>
                <a:endParaRPr lang="en-US" altLang="zh-CN" sz="1600" dirty="0"/>
              </a:p>
              <a:p>
                <a:pPr latinLnBrk="1"/>
                <a:endParaRPr lang="zh-CN" altLang="zh-CN" sz="1600" dirty="0"/>
              </a:p>
              <a:p>
                <a:pPr latinLnBrk="1"/>
                <a:r>
                  <a:rPr lang="en-US" altLang="zh-CN" sz="1600" dirty="0"/>
                  <a:t>4. </a:t>
                </a:r>
                <a:r>
                  <a:rPr lang="zh-CN" altLang="zh-CN" sz="1600" b="1" dirty="0">
                    <a:solidFill>
                      <a:srgbClr val="FF0000"/>
                    </a:solidFill>
                  </a:rPr>
                  <a:t>假阳率</a:t>
                </a:r>
                <a:r>
                  <a:rPr lang="en-US" altLang="zh-CN" sz="1600" b="1" i="1" dirty="0" err="1"/>
                  <a:t>F</a:t>
                </a:r>
                <a:r>
                  <a:rPr lang="en-US" altLang="zh-CN" sz="1600" i="1" dirty="0" err="1"/>
                  <a:t>alse</a:t>
                </a:r>
                <a:r>
                  <a:rPr lang="en-US" altLang="zh-CN" sz="1600" b="1" i="1" dirty="0" err="1"/>
                  <a:t>P</a:t>
                </a:r>
                <a:r>
                  <a:rPr lang="en-US" altLang="zh-CN" sz="1600" i="1" dirty="0" err="1"/>
                  <a:t>ositive</a:t>
                </a:r>
                <a:r>
                  <a:rPr lang="en-US" altLang="zh-CN" sz="1600" b="1" i="1" dirty="0" err="1"/>
                  <a:t>R</a:t>
                </a:r>
                <a:r>
                  <a:rPr lang="en-US" altLang="zh-CN" sz="1600" i="1" dirty="0" err="1"/>
                  <a:t>ate</a:t>
                </a:r>
                <a:r>
                  <a:rPr lang="zh-CN" altLang="zh-CN" sz="1600" dirty="0"/>
                  <a:t>：该指标表示被错误预测为逾期阳性（意味着它实际值是正常阴性）的样本，占所有实际为正常阴性的比例。上面这个例子的假阳率</a:t>
                </a:r>
                <a14:m>
                  <m:oMath xmlns:m="http://schemas.openxmlformats.org/officeDocument/2006/math">
                    <m:r>
                      <a:rPr lang="en-US" altLang="zh-CN" sz="1600" i="1">
                        <a:latin typeface="Cambria Math"/>
                      </a:rPr>
                      <m:t>𝐹𝑃𝑅</m:t>
                    </m:r>
                    <m:r>
                      <a:rPr lang="en-US" altLang="zh-CN" sz="1600">
                        <a:latin typeface="Cambria Math"/>
                      </a:rPr>
                      <m:t>=</m:t>
                    </m:r>
                    <m:f>
                      <m:fPr>
                        <m:ctrlPr>
                          <a:rPr lang="zh-CN" altLang="zh-CN" sz="1600" i="1">
                            <a:latin typeface="Cambria Math" panose="02040503050406030204" pitchFamily="18" charset="0"/>
                          </a:rPr>
                        </m:ctrlPr>
                      </m:fPr>
                      <m:num>
                        <m:r>
                          <a:rPr lang="en-US" altLang="zh-CN" sz="1600" i="1">
                            <a:latin typeface="Cambria Math"/>
                          </a:rPr>
                          <m:t>𝐹𝑃</m:t>
                        </m:r>
                      </m:num>
                      <m:den>
                        <m:r>
                          <a:rPr lang="en-US" altLang="zh-CN" sz="1600" i="1">
                            <a:latin typeface="Cambria Math"/>
                          </a:rPr>
                          <m:t>𝑇𝑁</m:t>
                        </m:r>
                        <m:r>
                          <a:rPr lang="en-US" altLang="zh-CN" sz="1600" i="1">
                            <a:latin typeface="Cambria Math"/>
                          </a:rPr>
                          <m:t>+</m:t>
                        </m:r>
                        <m:r>
                          <a:rPr lang="en-US" altLang="zh-CN" sz="1600" i="1">
                            <a:latin typeface="Cambria Math"/>
                          </a:rPr>
                          <m:t>𝐹𝑃</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10</m:t>
                        </m:r>
                      </m:num>
                      <m:den>
                        <m:r>
                          <a:rPr lang="en-US" altLang="zh-CN" sz="1600" i="1">
                            <a:latin typeface="Cambria Math"/>
                          </a:rPr>
                          <m:t>10+30</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1</m:t>
                        </m:r>
                      </m:num>
                      <m:den>
                        <m:r>
                          <a:rPr lang="en-US" altLang="zh-CN" sz="1600" i="1">
                            <a:latin typeface="Cambria Math"/>
                          </a:rPr>
                          <m:t>4</m:t>
                        </m:r>
                      </m:den>
                    </m:f>
                  </m:oMath>
                </a14:m>
                <a:r>
                  <a:rPr lang="zh-CN" altLang="zh-CN" sz="1600" dirty="0"/>
                  <a:t>。</a:t>
                </a:r>
                <a:endParaRPr lang="en-US" altLang="zh-CN" sz="1600" dirty="0"/>
              </a:p>
              <a:p>
                <a:pPr latinLnBrk="1"/>
                <a:endParaRPr lang="zh-CN" altLang="zh-CN" sz="1600" dirty="0"/>
              </a:p>
              <a:p>
                <a:pPr latinLnBrk="1"/>
                <a:r>
                  <a:rPr lang="en-US" altLang="zh-CN" sz="1600" dirty="0"/>
                  <a:t>5. </a:t>
                </a:r>
                <a:r>
                  <a:rPr lang="zh-CN" altLang="zh-CN" sz="1600" b="1" dirty="0">
                    <a:solidFill>
                      <a:srgbClr val="FF0000"/>
                    </a:solidFill>
                  </a:rPr>
                  <a:t>真阳率</a:t>
                </a:r>
                <a:r>
                  <a:rPr lang="en-US" altLang="zh-CN" sz="1600" b="1" i="1" dirty="0" err="1"/>
                  <a:t>T</a:t>
                </a:r>
                <a:r>
                  <a:rPr lang="en-US" altLang="zh-CN" sz="1600" i="1" dirty="0" err="1"/>
                  <a:t>rue</a:t>
                </a:r>
                <a:r>
                  <a:rPr lang="en-US" altLang="zh-CN" sz="1600" b="1" i="1" dirty="0" err="1"/>
                  <a:t>P</a:t>
                </a:r>
                <a:r>
                  <a:rPr lang="en-US" altLang="zh-CN" sz="1600" i="1" dirty="0" err="1"/>
                  <a:t>ositive</a:t>
                </a:r>
                <a:r>
                  <a:rPr lang="en-US" altLang="zh-CN" sz="1600" b="1" i="1" dirty="0" err="1"/>
                  <a:t>R</a:t>
                </a:r>
                <a:r>
                  <a:rPr lang="en-US" altLang="zh-CN" sz="1600" i="1" dirty="0" err="1"/>
                  <a:t>ate</a:t>
                </a:r>
                <a:r>
                  <a:rPr lang="zh-CN" altLang="zh-CN" sz="1600" dirty="0"/>
                  <a:t>：该指标表示被正确预测为逾期阳性的样本，占所有实际为逾期阳性的比例。上面这个例子的真阳率和召回率</a:t>
                </a:r>
                <a:r>
                  <a:rPr lang="en-US" altLang="zh-CN" sz="1600" i="1" dirty="0"/>
                  <a:t>Recall</a:t>
                </a:r>
                <a:r>
                  <a:rPr lang="zh-CN" altLang="zh-CN" sz="1600" dirty="0"/>
                  <a:t>相等</a:t>
                </a:r>
                <a14:m>
                  <m:oMath xmlns:m="http://schemas.openxmlformats.org/officeDocument/2006/math">
                    <m:r>
                      <a:rPr lang="en-US" altLang="zh-CN" sz="1600" i="1">
                        <a:latin typeface="Cambria Math"/>
                      </a:rPr>
                      <m:t>𝑇𝑃𝑅</m:t>
                    </m:r>
                    <m:r>
                      <a:rPr lang="en-US" altLang="zh-CN" sz="1600">
                        <a:latin typeface="Cambria Math"/>
                      </a:rPr>
                      <m:t>=</m:t>
                    </m:r>
                    <m:f>
                      <m:fPr>
                        <m:ctrlPr>
                          <a:rPr lang="zh-CN" altLang="zh-CN" sz="1600" i="1">
                            <a:latin typeface="Cambria Math" panose="02040503050406030204" pitchFamily="18" charset="0"/>
                          </a:rPr>
                        </m:ctrlPr>
                      </m:fPr>
                      <m:num>
                        <m:r>
                          <a:rPr lang="en-US" altLang="zh-CN" sz="1600" i="1">
                            <a:latin typeface="Cambria Math"/>
                          </a:rPr>
                          <m:t>𝑇𝑃</m:t>
                        </m:r>
                      </m:num>
                      <m:den>
                        <m:r>
                          <a:rPr lang="en-US" altLang="zh-CN" sz="1600" i="1">
                            <a:latin typeface="Cambria Math"/>
                          </a:rPr>
                          <m:t>𝑇𝑃</m:t>
                        </m:r>
                        <m:r>
                          <a:rPr lang="en-US" altLang="zh-CN" sz="1600" i="1">
                            <a:latin typeface="Cambria Math"/>
                          </a:rPr>
                          <m:t>+</m:t>
                        </m:r>
                        <m:r>
                          <a:rPr lang="en-US" altLang="zh-CN" sz="1600" i="1">
                            <a:latin typeface="Cambria Math"/>
                          </a:rPr>
                          <m:t>𝐹𝑁</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40</m:t>
                        </m:r>
                      </m:num>
                      <m:den>
                        <m:r>
                          <a:rPr lang="en-US" altLang="zh-CN" sz="1600" i="1">
                            <a:latin typeface="Cambria Math"/>
                          </a:rPr>
                          <m:t>40+20</m:t>
                        </m:r>
                      </m:den>
                    </m:f>
                    <m:r>
                      <a:rPr lang="en-US" altLang="zh-CN" sz="1600" i="1">
                        <a:latin typeface="Cambria Math"/>
                      </a:rPr>
                      <m:t>=</m:t>
                    </m:r>
                    <m:f>
                      <m:fPr>
                        <m:ctrlPr>
                          <a:rPr lang="zh-CN" altLang="zh-CN" sz="1600" i="1">
                            <a:latin typeface="Cambria Math" panose="02040503050406030204" pitchFamily="18" charset="0"/>
                          </a:rPr>
                        </m:ctrlPr>
                      </m:fPr>
                      <m:num>
                        <m:r>
                          <a:rPr lang="en-US" altLang="zh-CN" sz="1600" i="1">
                            <a:latin typeface="Cambria Math"/>
                          </a:rPr>
                          <m:t>2</m:t>
                        </m:r>
                      </m:num>
                      <m:den>
                        <m:r>
                          <a:rPr lang="en-US" altLang="zh-CN" sz="1600" i="1">
                            <a:latin typeface="Cambria Math"/>
                          </a:rPr>
                          <m:t>3</m:t>
                        </m:r>
                      </m:den>
                    </m:f>
                  </m:oMath>
                </a14:m>
                <a:r>
                  <a:rPr lang="zh-CN" altLang="zh-CN" sz="1600" dirty="0"/>
                  <a:t>。</a:t>
                </a:r>
              </a:p>
            </p:txBody>
          </p:sp>
        </mc:Choice>
        <mc:Fallback xmlns="">
          <p:sp>
            <p:nvSpPr>
              <p:cNvPr id="16" name="文本框 15"/>
              <p:cNvSpPr txBox="1">
                <a:spLocks noRot="1" noChangeAspect="1" noMove="1" noResize="1" noEditPoints="1" noAdjustHandles="1" noChangeArrowheads="1" noChangeShapeType="1" noTextEdit="1"/>
              </p:cNvSpPr>
              <p:nvPr/>
            </p:nvSpPr>
            <p:spPr>
              <a:xfrm>
                <a:off x="324322" y="772344"/>
                <a:ext cx="8352928" cy="4378443"/>
              </a:xfrm>
              <a:prstGeom prst="rect">
                <a:avLst/>
              </a:prstGeom>
              <a:blipFill>
                <a:blip r:embed="rId3"/>
                <a:stretch>
                  <a:fillRect l="-584" t="-1253" r="-2701"/>
                </a:stretch>
              </a:blipFill>
            </p:spPr>
            <p:txBody>
              <a:bodyPr/>
              <a:lstStyle/>
              <a:p>
                <a:r>
                  <a:rPr lang="zh-CN" altLang="en-US">
                    <a:noFill/>
                  </a:rPr>
                  <a:t> </a:t>
                </a:r>
              </a:p>
            </p:txBody>
          </p:sp>
        </mc:Fallback>
      </mc:AlternateContent>
      <p:graphicFrame>
        <p:nvGraphicFramePr>
          <p:cNvPr id="4" name="表格 3">
            <a:extLst>
              <a:ext uri="{FF2B5EF4-FFF2-40B4-BE49-F238E27FC236}">
                <a16:creationId xmlns:a16="http://schemas.microsoft.com/office/drawing/2014/main" id="{9A7AA671-67F5-48A4-95E2-103109F4C827}"/>
              </a:ext>
            </a:extLst>
          </p:cNvPr>
          <p:cNvGraphicFramePr>
            <a:graphicFrameLocks noGrp="1"/>
          </p:cNvGraphicFramePr>
          <p:nvPr>
            <p:extLst>
              <p:ext uri="{D42A27DB-BD31-4B8C-83A1-F6EECF244321}">
                <p14:modId xmlns:p14="http://schemas.microsoft.com/office/powerpoint/2010/main" val="1783984946"/>
              </p:ext>
            </p:extLst>
          </p:nvPr>
        </p:nvGraphicFramePr>
        <p:xfrm>
          <a:off x="5977237" y="0"/>
          <a:ext cx="3168351" cy="1125260"/>
        </p:xfrm>
        <a:graphic>
          <a:graphicData uri="http://schemas.openxmlformats.org/drawingml/2006/table">
            <a:tbl>
              <a:tblPr firstRow="1" firstCol="1" bandRow="1">
                <a:tableStyleId>{5C22544A-7EE6-4342-B048-85BDC9FD1C3A}</a:tableStyleId>
              </a:tblPr>
              <a:tblGrid>
                <a:gridCol w="674532">
                  <a:extLst>
                    <a:ext uri="{9D8B030D-6E8A-4147-A177-3AD203B41FA5}">
                      <a16:colId xmlns:a16="http://schemas.microsoft.com/office/drawing/2014/main" val="2966351003"/>
                    </a:ext>
                  </a:extLst>
                </a:gridCol>
                <a:gridCol w="674532">
                  <a:extLst>
                    <a:ext uri="{9D8B030D-6E8A-4147-A177-3AD203B41FA5}">
                      <a16:colId xmlns:a16="http://schemas.microsoft.com/office/drawing/2014/main" val="1373359082"/>
                    </a:ext>
                  </a:extLst>
                </a:gridCol>
                <a:gridCol w="655025">
                  <a:extLst>
                    <a:ext uri="{9D8B030D-6E8A-4147-A177-3AD203B41FA5}">
                      <a16:colId xmlns:a16="http://schemas.microsoft.com/office/drawing/2014/main" val="1141590832"/>
                    </a:ext>
                  </a:extLst>
                </a:gridCol>
                <a:gridCol w="655025">
                  <a:extLst>
                    <a:ext uri="{9D8B030D-6E8A-4147-A177-3AD203B41FA5}">
                      <a16:colId xmlns:a16="http://schemas.microsoft.com/office/drawing/2014/main" val="181448559"/>
                    </a:ext>
                  </a:extLst>
                </a:gridCol>
                <a:gridCol w="509237">
                  <a:extLst>
                    <a:ext uri="{9D8B030D-6E8A-4147-A177-3AD203B41FA5}">
                      <a16:colId xmlns:a16="http://schemas.microsoft.com/office/drawing/2014/main" val="3638448734"/>
                    </a:ext>
                  </a:extLst>
                </a:gridCol>
              </a:tblGrid>
              <a:tr h="225052">
                <a:tc>
                  <a:txBody>
                    <a:bodyPr/>
                    <a:lstStyle/>
                    <a:p>
                      <a:pPr indent="127000" algn="ctr" latinLnBrk="1">
                        <a:lnSpc>
                          <a:spcPct val="15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gridSpan="2">
                  <a:txBody>
                    <a:bodyPr/>
                    <a:lstStyle/>
                    <a:p>
                      <a:pPr indent="127000" algn="ctr" latinLnBrk="1">
                        <a:lnSpc>
                          <a:spcPct val="150000"/>
                        </a:lnSpc>
                        <a:spcAft>
                          <a:spcPts val="0"/>
                        </a:spcAft>
                      </a:pPr>
                      <a:r>
                        <a:rPr lang="zh-CN" sz="800" kern="100">
                          <a:effectLst/>
                        </a:rPr>
                        <a:t>预测结果</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rowSpan="2">
                  <a:txBody>
                    <a:bodyPr/>
                    <a:lstStyle/>
                    <a:p>
                      <a:pPr indent="0" algn="ctr" latinLnBrk="1">
                        <a:lnSpc>
                          <a:spcPct val="100000"/>
                        </a:lnSpc>
                        <a:spcAft>
                          <a:spcPts val="0"/>
                        </a:spcAft>
                      </a:pPr>
                      <a:r>
                        <a:rPr lang="zh-CN" sz="800" kern="100" dirty="0">
                          <a:effectLst/>
                        </a:rPr>
                        <a:t>总计</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53992512"/>
                  </a:ext>
                </a:extLst>
              </a:tr>
              <a:tr h="225052">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逾期阳性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正常阴性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vMerge="1">
                  <a:txBody>
                    <a:bodyPr/>
                    <a:lstStyle/>
                    <a:p>
                      <a:endParaRPr lang="zh-CN" altLang="en-US"/>
                    </a:p>
                  </a:txBody>
                  <a:tcPr/>
                </a:tc>
                <a:extLst>
                  <a:ext uri="{0D108BD9-81ED-4DB2-BD59-A6C34878D82A}">
                    <a16:rowId xmlns:a16="http://schemas.microsoft.com/office/drawing/2014/main" val="2066322404"/>
                  </a:ext>
                </a:extLst>
              </a:tr>
              <a:tr h="225052">
                <a:tc rowSpan="2">
                  <a:txBody>
                    <a:bodyPr/>
                    <a:lstStyle/>
                    <a:p>
                      <a:pPr indent="0" algn="ctr" latinLnBrk="1">
                        <a:lnSpc>
                          <a:spcPct val="100000"/>
                        </a:lnSpc>
                        <a:spcAft>
                          <a:spcPts val="0"/>
                        </a:spcAft>
                      </a:pPr>
                      <a:r>
                        <a:rPr lang="zh-CN" sz="800" kern="100">
                          <a:effectLst/>
                        </a:rPr>
                        <a:t>实际类别</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dirty="0">
                          <a:effectLst/>
                        </a:rPr>
                        <a:t>逾期阳性</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TP=40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FN=20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P=60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65787304"/>
                  </a:ext>
                </a:extLst>
              </a:tr>
              <a:tr h="225052">
                <a:tc vMerge="1">
                  <a:txBody>
                    <a:bodyPr/>
                    <a:lstStyle/>
                    <a:p>
                      <a:endParaRPr lang="zh-CN" altLang="en-US"/>
                    </a:p>
                  </a:txBody>
                  <a:tcPr/>
                </a:tc>
                <a:tc>
                  <a:txBody>
                    <a:bodyPr/>
                    <a:lstStyle/>
                    <a:p>
                      <a:pPr indent="0" algn="ctr" latinLnBrk="1">
                        <a:lnSpc>
                          <a:spcPct val="100000"/>
                        </a:lnSpc>
                        <a:spcAft>
                          <a:spcPts val="0"/>
                        </a:spcAft>
                      </a:pPr>
                      <a:r>
                        <a:rPr lang="zh-CN" sz="800" kern="100">
                          <a:effectLst/>
                        </a:rPr>
                        <a:t>正常阴性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FP=10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TN=30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N=40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5932531"/>
                  </a:ext>
                </a:extLst>
              </a:tr>
              <a:tr h="225052">
                <a:tc>
                  <a:txBody>
                    <a:bodyPr/>
                    <a:lstStyle/>
                    <a:p>
                      <a:pPr indent="0" algn="ctr" latinLnBrk="1">
                        <a:lnSpc>
                          <a:spcPct val="100000"/>
                        </a:lnSpc>
                        <a:spcAft>
                          <a:spcPts val="0"/>
                        </a:spcAft>
                      </a:pPr>
                      <a:r>
                        <a:rPr lang="en-US" sz="800" kern="100">
                          <a:effectLst/>
                        </a:rPr>
                        <a:t> </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总计</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50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50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45159594"/>
                  </a:ext>
                </a:extLst>
              </a:tr>
            </a:tbl>
          </a:graphicData>
        </a:graphic>
      </p:graphicFrame>
    </p:spTree>
    <p:extLst>
      <p:ext uri="{BB962C8B-B14F-4D97-AF65-F5344CB8AC3E}">
        <p14:creationId xmlns:p14="http://schemas.microsoft.com/office/powerpoint/2010/main" val="17420710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1348408"/>
            <a:ext cx="8352928" cy="3093154"/>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其他用来衡量分类算法性能的指标还包括：错误率（</a:t>
            </a:r>
            <a:r>
              <a:rPr lang="en-US" altLang="zh-CN" sz="2000" dirty="0"/>
              <a:t>Error Rate = 1-Accracy</a:t>
            </a:r>
            <a:r>
              <a:rPr lang="zh-CN" altLang="en-US" sz="2000" dirty="0"/>
              <a:t>）、灵敏度（</a:t>
            </a:r>
            <a:r>
              <a:rPr lang="en-US" altLang="zh-CN" sz="2000" dirty="0"/>
              <a:t>Sensitive= TP/P</a:t>
            </a:r>
            <a:r>
              <a:rPr lang="zh-CN" altLang="en-US" sz="2000" dirty="0"/>
              <a:t>）、特效度（</a:t>
            </a:r>
            <a:r>
              <a:rPr lang="en-US" altLang="zh-CN" sz="2000" dirty="0"/>
              <a:t>Specificity= TN/N)</a:t>
            </a:r>
            <a:r>
              <a:rPr lang="zh-CN" altLang="en-US" sz="2000" dirty="0"/>
              <a:t>以及算法计算速度、可扩展性、鲁棒性（算法处理异常值和缺失值的能力）和可解释性等。</a:t>
            </a:r>
            <a:endParaRPr lang="en-US" altLang="zh-CN" sz="2000" dirty="0"/>
          </a:p>
          <a:p>
            <a:pPr marL="342900" lvl="0" indent="-342900">
              <a:spcBef>
                <a:spcPts val="600"/>
              </a:spcBef>
              <a:buSzPct val="75000"/>
              <a:buFont typeface="Wingdings" panose="05000000000000000000" pitchFamily="2" charset="2"/>
              <a:buChar char="l"/>
            </a:pPr>
            <a:endParaRPr lang="en-US" altLang="zh-CN" sz="2000" dirty="0"/>
          </a:p>
          <a:p>
            <a:pPr lvl="0">
              <a:spcBef>
                <a:spcPts val="600"/>
              </a:spcBef>
              <a:buSzPct val="75000"/>
            </a:pPr>
            <a:r>
              <a:rPr lang="zh-CN" altLang="en-US" sz="2000" b="1" dirty="0">
                <a:solidFill>
                  <a:srgbClr val="FF0000"/>
                </a:solidFill>
              </a:rPr>
              <a:t>混淆矩阵</a:t>
            </a:r>
          </a:p>
          <a:p>
            <a:pPr marL="342900" lvl="0" indent="-342900">
              <a:spcBef>
                <a:spcPts val="600"/>
              </a:spcBef>
              <a:buSzPct val="75000"/>
              <a:buFont typeface="Wingdings" panose="05000000000000000000" pitchFamily="2" charset="2"/>
              <a:buChar char="l"/>
            </a:pPr>
            <a:r>
              <a:rPr lang="zh-CN" altLang="en-US" sz="2000" dirty="0"/>
              <a:t>在</a:t>
            </a:r>
            <a:r>
              <a:rPr lang="en-US" altLang="zh-CN" sz="2000" dirty="0"/>
              <a:t>Python</a:t>
            </a:r>
            <a:r>
              <a:rPr lang="zh-CN" altLang="en-US" sz="2000" dirty="0"/>
              <a:t>数据挖掘的应用中，很多算法训练后将得到表 </a:t>
            </a:r>
            <a:r>
              <a:rPr lang="en-US" altLang="zh-CN" sz="2000" dirty="0"/>
              <a:t>15-1</a:t>
            </a:r>
            <a:r>
              <a:rPr lang="zh-CN" altLang="en-US" sz="2000" dirty="0"/>
              <a:t>的结果报告，称之为混淆矩阵</a:t>
            </a:r>
            <a:r>
              <a:rPr lang="en-US" altLang="zh-CN" sz="2000" dirty="0"/>
              <a:t>(Confusion Matrix)</a:t>
            </a:r>
            <a:r>
              <a:rPr lang="zh-CN" altLang="en-US" sz="2000" dirty="0"/>
              <a:t>，进而计算得到上面提到的衡量指标。</a:t>
            </a:r>
          </a:p>
        </p:txBody>
      </p:sp>
      <p:graphicFrame>
        <p:nvGraphicFramePr>
          <p:cNvPr id="4" name="表格 3">
            <a:extLst>
              <a:ext uri="{FF2B5EF4-FFF2-40B4-BE49-F238E27FC236}">
                <a16:creationId xmlns:a16="http://schemas.microsoft.com/office/drawing/2014/main" id="{9E39762B-D1D3-4D8D-B98A-ADD60C2030D7}"/>
              </a:ext>
            </a:extLst>
          </p:cNvPr>
          <p:cNvGraphicFramePr>
            <a:graphicFrameLocks noGrp="1"/>
          </p:cNvGraphicFramePr>
          <p:nvPr>
            <p:extLst>
              <p:ext uri="{D42A27DB-BD31-4B8C-83A1-F6EECF244321}">
                <p14:modId xmlns:p14="http://schemas.microsoft.com/office/powerpoint/2010/main" val="840832320"/>
              </p:ext>
            </p:extLst>
          </p:nvPr>
        </p:nvGraphicFramePr>
        <p:xfrm>
          <a:off x="5977237" y="0"/>
          <a:ext cx="3168351" cy="1125260"/>
        </p:xfrm>
        <a:graphic>
          <a:graphicData uri="http://schemas.openxmlformats.org/drawingml/2006/table">
            <a:tbl>
              <a:tblPr firstRow="1" firstCol="1" bandRow="1">
                <a:tableStyleId>{5C22544A-7EE6-4342-B048-85BDC9FD1C3A}</a:tableStyleId>
              </a:tblPr>
              <a:tblGrid>
                <a:gridCol w="674532">
                  <a:extLst>
                    <a:ext uri="{9D8B030D-6E8A-4147-A177-3AD203B41FA5}">
                      <a16:colId xmlns:a16="http://schemas.microsoft.com/office/drawing/2014/main" val="2966351003"/>
                    </a:ext>
                  </a:extLst>
                </a:gridCol>
                <a:gridCol w="674532">
                  <a:extLst>
                    <a:ext uri="{9D8B030D-6E8A-4147-A177-3AD203B41FA5}">
                      <a16:colId xmlns:a16="http://schemas.microsoft.com/office/drawing/2014/main" val="1373359082"/>
                    </a:ext>
                  </a:extLst>
                </a:gridCol>
                <a:gridCol w="655025">
                  <a:extLst>
                    <a:ext uri="{9D8B030D-6E8A-4147-A177-3AD203B41FA5}">
                      <a16:colId xmlns:a16="http://schemas.microsoft.com/office/drawing/2014/main" val="1141590832"/>
                    </a:ext>
                  </a:extLst>
                </a:gridCol>
                <a:gridCol w="655025">
                  <a:extLst>
                    <a:ext uri="{9D8B030D-6E8A-4147-A177-3AD203B41FA5}">
                      <a16:colId xmlns:a16="http://schemas.microsoft.com/office/drawing/2014/main" val="181448559"/>
                    </a:ext>
                  </a:extLst>
                </a:gridCol>
                <a:gridCol w="509237">
                  <a:extLst>
                    <a:ext uri="{9D8B030D-6E8A-4147-A177-3AD203B41FA5}">
                      <a16:colId xmlns:a16="http://schemas.microsoft.com/office/drawing/2014/main" val="3638448734"/>
                    </a:ext>
                  </a:extLst>
                </a:gridCol>
              </a:tblGrid>
              <a:tr h="225052">
                <a:tc>
                  <a:txBody>
                    <a:bodyPr/>
                    <a:lstStyle/>
                    <a:p>
                      <a:pPr indent="127000" algn="ctr" latinLnBrk="1">
                        <a:lnSpc>
                          <a:spcPct val="15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latinLnBrk="1">
                        <a:lnSpc>
                          <a:spcPct val="15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gridSpan="2">
                  <a:txBody>
                    <a:bodyPr/>
                    <a:lstStyle/>
                    <a:p>
                      <a:pPr indent="127000" algn="ctr" latinLnBrk="1">
                        <a:lnSpc>
                          <a:spcPct val="150000"/>
                        </a:lnSpc>
                        <a:spcAft>
                          <a:spcPts val="0"/>
                        </a:spcAft>
                      </a:pPr>
                      <a:r>
                        <a:rPr lang="zh-CN" sz="800" kern="100">
                          <a:effectLst/>
                        </a:rPr>
                        <a:t>预测结果</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rowSpan="2">
                  <a:txBody>
                    <a:bodyPr/>
                    <a:lstStyle/>
                    <a:p>
                      <a:pPr indent="0" algn="ctr" latinLnBrk="1">
                        <a:lnSpc>
                          <a:spcPct val="100000"/>
                        </a:lnSpc>
                        <a:spcAft>
                          <a:spcPts val="0"/>
                        </a:spcAft>
                      </a:pPr>
                      <a:r>
                        <a:rPr lang="zh-CN" sz="800" kern="100">
                          <a:effectLst/>
                        </a:rPr>
                        <a:t>总计</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53992512"/>
                  </a:ext>
                </a:extLst>
              </a:tr>
              <a:tr h="225052">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逾期阳性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正常阴性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vMerge="1">
                  <a:txBody>
                    <a:bodyPr/>
                    <a:lstStyle/>
                    <a:p>
                      <a:endParaRPr lang="zh-CN" altLang="en-US"/>
                    </a:p>
                  </a:txBody>
                  <a:tcPr/>
                </a:tc>
                <a:extLst>
                  <a:ext uri="{0D108BD9-81ED-4DB2-BD59-A6C34878D82A}">
                    <a16:rowId xmlns:a16="http://schemas.microsoft.com/office/drawing/2014/main" val="2066322404"/>
                  </a:ext>
                </a:extLst>
              </a:tr>
              <a:tr h="225052">
                <a:tc rowSpan="2">
                  <a:txBody>
                    <a:bodyPr/>
                    <a:lstStyle/>
                    <a:p>
                      <a:pPr indent="0" algn="ctr" latinLnBrk="1">
                        <a:lnSpc>
                          <a:spcPct val="100000"/>
                        </a:lnSpc>
                        <a:spcAft>
                          <a:spcPts val="0"/>
                        </a:spcAft>
                      </a:pPr>
                      <a:r>
                        <a:rPr lang="zh-CN" sz="800" kern="100">
                          <a:effectLst/>
                        </a:rPr>
                        <a:t>实际类别</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dirty="0">
                          <a:effectLst/>
                        </a:rPr>
                        <a:t>逾期阳性</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TP=40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FN=20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P=60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65787304"/>
                  </a:ext>
                </a:extLst>
              </a:tr>
              <a:tr h="225052">
                <a:tc vMerge="1">
                  <a:txBody>
                    <a:bodyPr/>
                    <a:lstStyle/>
                    <a:p>
                      <a:endParaRPr lang="zh-CN" altLang="en-US"/>
                    </a:p>
                  </a:txBody>
                  <a:tcPr/>
                </a:tc>
                <a:tc>
                  <a:txBody>
                    <a:bodyPr/>
                    <a:lstStyle/>
                    <a:p>
                      <a:pPr indent="0" algn="ctr" latinLnBrk="1">
                        <a:lnSpc>
                          <a:spcPct val="100000"/>
                        </a:lnSpc>
                        <a:spcAft>
                          <a:spcPts val="0"/>
                        </a:spcAft>
                      </a:pPr>
                      <a:r>
                        <a:rPr lang="zh-CN" sz="800" kern="100">
                          <a:effectLst/>
                        </a:rPr>
                        <a:t>正常阴性</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FP=10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TN=30</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N=40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5932531"/>
                  </a:ext>
                </a:extLst>
              </a:tr>
              <a:tr h="225052">
                <a:tc>
                  <a:txBody>
                    <a:bodyPr/>
                    <a:lstStyle/>
                    <a:p>
                      <a:pPr indent="0" algn="ctr" latinLnBrk="1">
                        <a:lnSpc>
                          <a:spcPct val="100000"/>
                        </a:lnSpc>
                        <a:spcAft>
                          <a:spcPts val="0"/>
                        </a:spcAft>
                      </a:pPr>
                      <a:r>
                        <a:rPr lang="en-US" sz="800" kern="100">
                          <a:effectLst/>
                        </a:rPr>
                        <a:t> </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zh-CN" sz="800" kern="100">
                          <a:effectLst/>
                        </a:rPr>
                        <a:t>总计</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50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a:effectLst/>
                        </a:rPr>
                        <a:t>50</a:t>
                      </a:r>
                      <a:endParaRPr lang="zh-CN" sz="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0" algn="ctr" latinLnBrk="1">
                        <a:lnSpc>
                          <a:spcPct val="100000"/>
                        </a:lnSpc>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45159594"/>
                  </a:ext>
                </a:extLst>
              </a:tr>
            </a:tbl>
          </a:graphicData>
        </a:graphic>
      </p:graphicFrame>
    </p:spTree>
    <p:extLst>
      <p:ext uri="{BB962C8B-B14F-4D97-AF65-F5344CB8AC3E}">
        <p14:creationId xmlns:p14="http://schemas.microsoft.com/office/powerpoint/2010/main" val="413367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3581</Words>
  <Application>Microsoft Office PowerPoint</Application>
  <PresentationFormat>自定义</PresentationFormat>
  <Paragraphs>418</Paragraphs>
  <Slides>50</Slides>
  <Notes>42</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2</vt:i4>
      </vt:variant>
      <vt:variant>
        <vt:lpstr>幻灯片标题</vt:lpstr>
      </vt:variant>
      <vt:variant>
        <vt:i4>50</vt:i4>
      </vt:variant>
    </vt:vector>
  </HeadingPairs>
  <TitlesOfParts>
    <vt:vector size="64" baseType="lpstr">
      <vt:lpstr>等线</vt:lpstr>
      <vt:lpstr>黑体</vt:lpstr>
      <vt:lpstr>华文中宋</vt:lpstr>
      <vt:lpstr>Arial</vt:lpstr>
      <vt:lpstr>Calibri</vt:lpstr>
      <vt:lpstr>Cambria Math</vt:lpstr>
      <vt:lpstr>Impact</vt:lpstr>
      <vt:lpstr>Microsoft Sans Serif</vt:lpstr>
      <vt:lpstr>Times New Roman</vt:lpstr>
      <vt:lpstr>Wingdings</vt:lpstr>
      <vt:lpstr>《电子商务概论（第4版）》-白东蕊</vt:lpstr>
      <vt:lpstr>1_《电子商务概论（第4版）》-白东蕊</vt:lpstr>
      <vt:lpstr>think-cell Slide</vt:lpstr>
      <vt:lpstr>Microsoft Visio 2003-2010 Drawing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2021-02-03T01:42:28Z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